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7" r:id="rId4"/>
    <p:sldId id="283" r:id="rId5"/>
    <p:sldId id="259" r:id="rId6"/>
    <p:sldId id="260" r:id="rId7"/>
    <p:sldId id="282" r:id="rId8"/>
    <p:sldId id="262" r:id="rId9"/>
    <p:sldId id="284" r:id="rId10"/>
    <p:sldId id="263" r:id="rId11"/>
    <p:sldId id="266" r:id="rId12"/>
    <p:sldId id="267" r:id="rId13"/>
    <p:sldId id="268" r:id="rId14"/>
    <p:sldId id="285" r:id="rId15"/>
    <p:sldId id="270" r:id="rId16"/>
    <p:sldId id="271" r:id="rId17"/>
    <p:sldId id="272" r:id="rId18"/>
    <p:sldId id="273" r:id="rId19"/>
    <p:sldId id="286" r:id="rId20"/>
    <p:sldId id="276" r:id="rId21"/>
    <p:sldId id="277" r:id="rId22"/>
    <p:sldId id="279" r:id="rId23"/>
    <p:sldId id="278" r:id="rId24"/>
    <p:sldId id="280" r:id="rId25"/>
    <p:sldId id="281" r:id="rId26"/>
    <p:sldId id="290" r:id="rId27"/>
    <p:sldId id="289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7863A19-BB1E-4600-8C16-FE18A44DB79E}">
          <p14:sldIdLst>
            <p14:sldId id="256"/>
            <p14:sldId id="258"/>
            <p14:sldId id="257"/>
            <p14:sldId id="283"/>
            <p14:sldId id="259"/>
            <p14:sldId id="260"/>
            <p14:sldId id="282"/>
            <p14:sldId id="262"/>
            <p14:sldId id="284"/>
            <p14:sldId id="263"/>
            <p14:sldId id="266"/>
            <p14:sldId id="267"/>
            <p14:sldId id="268"/>
            <p14:sldId id="285"/>
            <p14:sldId id="270"/>
            <p14:sldId id="271"/>
            <p14:sldId id="272"/>
            <p14:sldId id="273"/>
            <p14:sldId id="286"/>
            <p14:sldId id="276"/>
            <p14:sldId id="277"/>
            <p14:sldId id="279"/>
            <p14:sldId id="278"/>
            <p14:sldId id="280"/>
            <p14:sldId id="281"/>
            <p14:sldId id="290"/>
            <p14:sldId id="289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3DF"/>
    <a:srgbClr val="028F1E"/>
    <a:srgbClr val="F9730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>
        <p:scale>
          <a:sx n="100" d="100"/>
          <a:sy n="100" d="100"/>
        </p:scale>
        <p:origin x="83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5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2" y="5904227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9"/>
            <a:ext cx="10515600" cy="510924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2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362"/>
            <a:ext cx="10515600" cy="508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0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62.sv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70.jpeg"/><Relationship Id="rId7" Type="http://schemas.openxmlformats.org/officeDocument/2006/relationships/image" Target="../media/image74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jpg"/><Relationship Id="rId11" Type="http://schemas.openxmlformats.org/officeDocument/2006/relationships/image" Target="../media/image78.jpg"/><Relationship Id="rId5" Type="http://schemas.openxmlformats.org/officeDocument/2006/relationships/image" Target="../media/image72.jpeg"/><Relationship Id="rId10" Type="http://schemas.openxmlformats.org/officeDocument/2006/relationships/image" Target="../media/image77.jpg"/><Relationship Id="rId4" Type="http://schemas.openxmlformats.org/officeDocument/2006/relationships/image" Target="../media/image71.jpeg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84.JP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2475" y="1425045"/>
            <a:ext cx="8398933" cy="2387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b="0" dirty="0">
                <a:latin typeface="Lucida Bright" panose="02040602050505020304" pitchFamily="18" charset="0"/>
              </a:rPr>
              <a:t>The theory of polyelectrolyte brushes and its application to intrinsically disordered proteins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5991"/>
            <a:ext cx="9144000" cy="116363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Takashi Yokokura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Prof. Rui Wang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Wed, March 12</a:t>
            </a:r>
            <a:r>
              <a:rPr lang="en-US" baseline="30000" dirty="0">
                <a:latin typeface="Lucida Bright" panose="02040602050505020304" pitchFamily="18" charset="0"/>
              </a:rPr>
              <a:t>th</a:t>
            </a:r>
            <a:r>
              <a:rPr lang="en-US" dirty="0">
                <a:latin typeface="Lucida Bright" panose="02040602050505020304" pitchFamily="18" charset="0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1C434-CADA-695A-8697-AF65AF5D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2E4-C299-2D1D-BFAE-70A9FD56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physics of PE brushes boils down to three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74672A-4A83-BC91-C53A-10483929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61000-633D-DBA5-DDFE-DA4647A0AE0A}"/>
              </a:ext>
            </a:extLst>
          </p:cNvPr>
          <p:cNvSpPr txBox="1"/>
          <p:nvPr/>
        </p:nvSpPr>
        <p:spPr>
          <a:xfrm>
            <a:off x="508363" y="2162359"/>
            <a:ext cx="11502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Electrostatics    – charged monomeric groups and dissolved salt 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6C500-8756-B857-248C-52DA88FF0A74}"/>
              </a:ext>
            </a:extLst>
          </p:cNvPr>
          <p:cNvSpPr txBox="1"/>
          <p:nvPr/>
        </p:nvSpPr>
        <p:spPr>
          <a:xfrm>
            <a:off x="508363" y="1222221"/>
            <a:ext cx="10359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Elasticity           – polymer chains are a series of connected monomers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9977F4-0B1A-B0FC-0A8C-9004A9F73010}"/>
              </a:ext>
            </a:extLst>
          </p:cNvPr>
          <p:cNvGrpSpPr/>
          <p:nvPr/>
        </p:nvGrpSpPr>
        <p:grpSpPr>
          <a:xfrm rot="2166680">
            <a:off x="4347447" y="3302291"/>
            <a:ext cx="855938" cy="1999940"/>
            <a:chOff x="10128639" y="1461371"/>
            <a:chExt cx="855938" cy="19999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0D04E4B-BB7D-E79A-93FD-C1D795B7E4B1}"/>
                </a:ext>
              </a:extLst>
            </p:cNvPr>
            <p:cNvSpPr/>
            <p:nvPr/>
          </p:nvSpPr>
          <p:spPr>
            <a:xfrm rot="1846016">
              <a:off x="10305259" y="2060580"/>
              <a:ext cx="679318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BD023FC-28A5-C1C1-09C2-9922A3F73554}"/>
                </a:ext>
              </a:extLst>
            </p:cNvPr>
            <p:cNvSpPr/>
            <p:nvPr/>
          </p:nvSpPr>
          <p:spPr>
            <a:xfrm rot="18836409" flipV="1">
              <a:off x="10116444" y="2832927"/>
              <a:ext cx="967185" cy="289584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3F784CF-306A-E6BC-F95A-5F9FC401E849}"/>
                </a:ext>
              </a:extLst>
            </p:cNvPr>
            <p:cNvSpPr/>
            <p:nvPr/>
          </p:nvSpPr>
          <p:spPr>
            <a:xfrm rot="18240908">
              <a:off x="10160672" y="1636211"/>
              <a:ext cx="666526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3D8A13-E392-72A6-BC07-11891B30ACA7}"/>
                </a:ext>
              </a:extLst>
            </p:cNvPr>
            <p:cNvSpPr/>
            <p:nvPr/>
          </p:nvSpPr>
          <p:spPr>
            <a:xfrm>
              <a:off x="10261601" y="2048934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A1415-E2A2-E77D-4F2E-42667B29B090}"/>
                </a:ext>
              </a:extLst>
            </p:cNvPr>
            <p:cNvSpPr/>
            <p:nvPr/>
          </p:nvSpPr>
          <p:spPr>
            <a:xfrm>
              <a:off x="10761132" y="2508149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9FDA1B-8AF5-7C9A-CC68-4B86783B4C7A}"/>
                </a:ext>
              </a:extLst>
            </p:cNvPr>
            <p:cNvSpPr/>
            <p:nvPr/>
          </p:nvSpPr>
          <p:spPr>
            <a:xfrm>
              <a:off x="10737905" y="146137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9E629D-82D1-AB93-DFAC-000EE40191B8}"/>
                </a:ext>
              </a:extLst>
            </p:cNvPr>
            <p:cNvSpPr/>
            <p:nvPr/>
          </p:nvSpPr>
          <p:spPr>
            <a:xfrm>
              <a:off x="10128639" y="313522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E4F27F-4A11-EC3F-B447-4A154FC8197B}"/>
              </a:ext>
            </a:extLst>
          </p:cNvPr>
          <p:cNvGrpSpPr/>
          <p:nvPr/>
        </p:nvGrpSpPr>
        <p:grpSpPr>
          <a:xfrm>
            <a:off x="3525667" y="3157771"/>
            <a:ext cx="2383637" cy="2195307"/>
            <a:chOff x="3497092" y="2931247"/>
            <a:chExt cx="2383637" cy="219530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7E112D-91F7-EFAD-5BF0-564090E3D969}"/>
                </a:ext>
              </a:extLst>
            </p:cNvPr>
            <p:cNvSpPr/>
            <p:nvPr/>
          </p:nvSpPr>
          <p:spPr>
            <a:xfrm>
              <a:off x="3581506" y="3829890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33717C-4124-2057-2D44-459D62834E39}"/>
                </a:ext>
              </a:extLst>
            </p:cNvPr>
            <p:cNvSpPr/>
            <p:nvPr/>
          </p:nvSpPr>
          <p:spPr>
            <a:xfrm>
              <a:off x="3497092" y="4816514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B9BC84-A156-5390-4546-68E1729E8074}"/>
                </a:ext>
              </a:extLst>
            </p:cNvPr>
            <p:cNvSpPr/>
            <p:nvPr/>
          </p:nvSpPr>
          <p:spPr>
            <a:xfrm>
              <a:off x="4204839" y="3191769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2D6B0A-0254-353A-28CE-38E366972DC4}"/>
                </a:ext>
              </a:extLst>
            </p:cNvPr>
            <p:cNvSpPr/>
            <p:nvPr/>
          </p:nvSpPr>
          <p:spPr>
            <a:xfrm>
              <a:off x="5491654" y="44192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8F0B2E-6BFC-E441-3174-326873AD6981}"/>
                </a:ext>
              </a:extLst>
            </p:cNvPr>
            <p:cNvSpPr/>
            <p:nvPr/>
          </p:nvSpPr>
          <p:spPr>
            <a:xfrm>
              <a:off x="4322996" y="39650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47A181-3228-6702-52D3-383BA083CC76}"/>
                </a:ext>
              </a:extLst>
            </p:cNvPr>
            <p:cNvSpPr/>
            <p:nvPr/>
          </p:nvSpPr>
          <p:spPr>
            <a:xfrm>
              <a:off x="5711901" y="2931247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0C7CA8-0E2D-807F-DEE7-3625CDD99A99}"/>
                </a:ext>
              </a:extLst>
            </p:cNvPr>
            <p:cNvSpPr/>
            <p:nvPr/>
          </p:nvSpPr>
          <p:spPr>
            <a:xfrm>
              <a:off x="4527455" y="4957726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6EA576-732E-9CA1-A128-F1942DF010F9}"/>
              </a:ext>
            </a:extLst>
          </p:cNvPr>
          <p:cNvGrpSpPr/>
          <p:nvPr/>
        </p:nvGrpSpPr>
        <p:grpSpPr>
          <a:xfrm>
            <a:off x="3746227" y="3358327"/>
            <a:ext cx="2013582" cy="1767674"/>
            <a:chOff x="3717652" y="3131803"/>
            <a:chExt cx="2013582" cy="17676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73CBDE-E23F-699D-6CAB-B98CBCDC034A}"/>
                </a:ext>
              </a:extLst>
            </p:cNvPr>
            <p:cNvCxnSpPr>
              <a:cxnSpLocks/>
            </p:cNvCxnSpPr>
            <p:nvPr/>
          </p:nvCxnSpPr>
          <p:spPr>
            <a:xfrm>
              <a:off x="4363425" y="3360597"/>
              <a:ext cx="256798" cy="24284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922B16-54C3-21C9-AD0B-193AC2990A67}"/>
                </a:ext>
              </a:extLst>
            </p:cNvPr>
            <p:cNvCxnSpPr>
              <a:cxnSpLocks/>
            </p:cNvCxnSpPr>
            <p:nvPr/>
          </p:nvCxnSpPr>
          <p:spPr>
            <a:xfrm>
              <a:off x="3727523" y="4020857"/>
              <a:ext cx="187560" cy="251850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7FF0208-4F2D-38CF-B28D-59CA6F57D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9730" y="3131803"/>
              <a:ext cx="141504" cy="256074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6CE5BC-5FF9-9E58-0EED-05F1A51022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652" y="4656683"/>
              <a:ext cx="207302" cy="159831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AF5BF31-97C7-AAA4-4DFE-D3CE36A45CB6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2" y="4111841"/>
              <a:ext cx="256798" cy="18912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7CF38D-D103-E4E8-1CDF-5DA3033F2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6283" y="4599914"/>
              <a:ext cx="139329" cy="299563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9E8AC50-2B01-6AC9-BF42-CF3FE2093E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4827" y="4453363"/>
              <a:ext cx="333751" cy="22455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635B1C-ED88-C581-764A-CD5968FB663D}"/>
              </a:ext>
            </a:extLst>
          </p:cNvPr>
          <p:cNvCxnSpPr>
            <a:cxnSpLocks/>
          </p:cNvCxnSpPr>
          <p:nvPr/>
        </p:nvCxnSpPr>
        <p:spPr>
          <a:xfrm flipH="1">
            <a:off x="5012949" y="3872433"/>
            <a:ext cx="444936" cy="61342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57DAC8-B70E-02AA-6B0C-C91237E7C24D}"/>
              </a:ext>
            </a:extLst>
          </p:cNvPr>
          <p:cNvGrpSpPr/>
          <p:nvPr/>
        </p:nvGrpSpPr>
        <p:grpSpPr>
          <a:xfrm>
            <a:off x="7598164" y="3378105"/>
            <a:ext cx="1564313" cy="338554"/>
            <a:chOff x="7569589" y="3151581"/>
            <a:chExt cx="1564313" cy="3385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790A30-511A-4E27-69C5-21E578D3086C}"/>
                </a:ext>
              </a:extLst>
            </p:cNvPr>
            <p:cNvSpPr/>
            <p:nvPr/>
          </p:nvSpPr>
          <p:spPr>
            <a:xfrm rot="2166680">
              <a:off x="7569589" y="3213928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5DD9B-B783-AB35-9058-928CF4FAA67F}"/>
                </a:ext>
              </a:extLst>
            </p:cNvPr>
            <p:cNvSpPr txBox="1"/>
            <p:nvPr/>
          </p:nvSpPr>
          <p:spPr>
            <a:xfrm>
              <a:off x="7898088" y="3151581"/>
              <a:ext cx="12358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Monomer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F172F2-AD86-C62A-71E1-F060B20FFEC2}"/>
              </a:ext>
            </a:extLst>
          </p:cNvPr>
          <p:cNvGrpSpPr/>
          <p:nvPr/>
        </p:nvGrpSpPr>
        <p:grpSpPr>
          <a:xfrm>
            <a:off x="7632443" y="3823947"/>
            <a:ext cx="1386601" cy="338554"/>
            <a:chOff x="7603868" y="3597423"/>
            <a:chExt cx="1386601" cy="33855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85B3F9-8287-843E-FD6E-5695BAEA34E0}"/>
                </a:ext>
              </a:extLst>
            </p:cNvPr>
            <p:cNvSpPr/>
            <p:nvPr/>
          </p:nvSpPr>
          <p:spPr>
            <a:xfrm>
              <a:off x="7603868" y="369485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ucida Bright" panose="020406020505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F669C4-F224-3F58-695B-D44C639D938F}"/>
                </a:ext>
              </a:extLst>
            </p:cNvPr>
            <p:cNvSpPr txBox="1"/>
            <p:nvPr/>
          </p:nvSpPr>
          <p:spPr>
            <a:xfrm>
              <a:off x="8041524" y="3597423"/>
              <a:ext cx="94894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Solvent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914FE9-FBD7-FA42-A669-FF569EAD8519}"/>
              </a:ext>
            </a:extLst>
          </p:cNvPr>
          <p:cNvGrpSpPr/>
          <p:nvPr/>
        </p:nvGrpSpPr>
        <p:grpSpPr>
          <a:xfrm>
            <a:off x="7671137" y="4311120"/>
            <a:ext cx="1347906" cy="837166"/>
            <a:chOff x="7642562" y="4084596"/>
            <a:chExt cx="1347906" cy="83716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56FC7C1-4ECE-E7F3-CDB8-A6EF8FD5E2B4}"/>
                </a:ext>
              </a:extLst>
            </p:cNvPr>
            <p:cNvSpPr/>
            <p:nvPr/>
          </p:nvSpPr>
          <p:spPr>
            <a:xfrm>
              <a:off x="7642562" y="421998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9049C7A-E454-AB7A-AF9E-5EE2DF4D9ABE}"/>
                </a:ext>
              </a:extLst>
            </p:cNvPr>
            <p:cNvSpPr/>
            <p:nvPr/>
          </p:nvSpPr>
          <p:spPr>
            <a:xfrm>
              <a:off x="7642562" y="4676953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/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/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5B836E-380E-EFF0-5C81-64835FAF4E64}"/>
              </a:ext>
            </a:extLst>
          </p:cNvPr>
          <p:cNvGrpSpPr/>
          <p:nvPr/>
        </p:nvGrpSpPr>
        <p:grpSpPr>
          <a:xfrm>
            <a:off x="3002605" y="3028248"/>
            <a:ext cx="3580411" cy="2211478"/>
            <a:chOff x="2974030" y="2801724"/>
            <a:chExt cx="3580411" cy="221147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2C70B3C-00E5-6CDE-BD90-06451D3825F3}"/>
                </a:ext>
              </a:extLst>
            </p:cNvPr>
            <p:cNvSpPr/>
            <p:nvPr/>
          </p:nvSpPr>
          <p:spPr>
            <a:xfrm>
              <a:off x="3736244" y="3314877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AFDE452-2809-4DA4-CF6A-99C0F9F19124}"/>
                </a:ext>
              </a:extLst>
            </p:cNvPr>
            <p:cNvSpPr/>
            <p:nvPr/>
          </p:nvSpPr>
          <p:spPr>
            <a:xfrm>
              <a:off x="5875582" y="4464590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5429B29-D71A-8DAC-ABAB-87D2E3F1E7C8}"/>
                </a:ext>
              </a:extLst>
            </p:cNvPr>
            <p:cNvSpPr/>
            <p:nvPr/>
          </p:nvSpPr>
          <p:spPr>
            <a:xfrm>
              <a:off x="6463001" y="2882496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A77A792-AC01-BA03-46A4-EBE4D05B4339}"/>
                </a:ext>
              </a:extLst>
            </p:cNvPr>
            <p:cNvSpPr/>
            <p:nvPr/>
          </p:nvSpPr>
          <p:spPr>
            <a:xfrm>
              <a:off x="5589730" y="395262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E7C4052-546F-6728-B9A2-7A2DB43A1320}"/>
                </a:ext>
              </a:extLst>
            </p:cNvPr>
            <p:cNvSpPr/>
            <p:nvPr/>
          </p:nvSpPr>
          <p:spPr>
            <a:xfrm>
              <a:off x="5329325" y="291481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351C899-1225-91E6-690E-ACF5E87E64FA}"/>
                </a:ext>
              </a:extLst>
            </p:cNvPr>
            <p:cNvSpPr/>
            <p:nvPr/>
          </p:nvSpPr>
          <p:spPr>
            <a:xfrm>
              <a:off x="4060235" y="366142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8A09E1E-AA42-C03E-0965-52D26CBB1C16}"/>
                </a:ext>
              </a:extLst>
            </p:cNvPr>
            <p:cNvSpPr/>
            <p:nvPr/>
          </p:nvSpPr>
          <p:spPr>
            <a:xfrm>
              <a:off x="5137039" y="378702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4870DE7-394E-817A-F32B-EB6D5935CE2F}"/>
                </a:ext>
              </a:extLst>
            </p:cNvPr>
            <p:cNvSpPr/>
            <p:nvPr/>
          </p:nvSpPr>
          <p:spPr>
            <a:xfrm>
              <a:off x="5195982" y="492176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C2D8974-CA45-C1A5-CA47-2D97B096E3A2}"/>
                </a:ext>
              </a:extLst>
            </p:cNvPr>
            <p:cNvSpPr/>
            <p:nvPr/>
          </p:nvSpPr>
          <p:spPr>
            <a:xfrm>
              <a:off x="3386061" y="4384378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A645C7A-4765-446F-6913-E8E050EFA159}"/>
                </a:ext>
              </a:extLst>
            </p:cNvPr>
            <p:cNvSpPr/>
            <p:nvPr/>
          </p:nvSpPr>
          <p:spPr>
            <a:xfrm>
              <a:off x="2974030" y="4088189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709C42-6FB9-DBCD-D001-69388DCC7F03}"/>
                </a:ext>
              </a:extLst>
            </p:cNvPr>
            <p:cNvSpPr/>
            <p:nvPr/>
          </p:nvSpPr>
          <p:spPr>
            <a:xfrm>
              <a:off x="4238114" y="2801724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AD10665-8E5E-E4F0-E362-5C9A99FAED5C}"/>
                </a:ext>
              </a:extLst>
            </p:cNvPr>
            <p:cNvSpPr/>
            <p:nvPr/>
          </p:nvSpPr>
          <p:spPr>
            <a:xfrm>
              <a:off x="4238114" y="445336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E42CFCA-7024-6948-C523-0B77F52FA816}"/>
                </a:ext>
              </a:extLst>
            </p:cNvPr>
            <p:cNvSpPr/>
            <p:nvPr/>
          </p:nvSpPr>
          <p:spPr>
            <a:xfrm rot="2166680">
              <a:off x="5401125" y="3418458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5B975B5-3DB9-AAEB-C356-D67B0EAE8937}"/>
                </a:ext>
              </a:extLst>
            </p:cNvPr>
            <p:cNvSpPr/>
            <p:nvPr/>
          </p:nvSpPr>
          <p:spPr>
            <a:xfrm rot="2166680">
              <a:off x="4797631" y="4279092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F1ECB2F-CA04-0B42-01C0-408A65BA9371}"/>
              </a:ext>
            </a:extLst>
          </p:cNvPr>
          <p:cNvSpPr txBox="1"/>
          <p:nvPr/>
        </p:nvSpPr>
        <p:spPr>
          <a:xfrm>
            <a:off x="508362" y="1692583"/>
            <a:ext cx="12098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Hydrophobicity – van der Waals interactions between monomers and solvent</a:t>
            </a:r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035F460C-C04E-F6CC-5691-48E94F98CBAD}"/>
              </a:ext>
            </a:extLst>
          </p:cNvPr>
          <p:cNvSpPr txBox="1"/>
          <p:nvPr/>
        </p:nvSpPr>
        <p:spPr>
          <a:xfrm>
            <a:off x="1009650" y="5675719"/>
            <a:ext cx="10172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ucida Bright" panose="02040602050505020304" pitchFamily="18" charset="0"/>
              </a:rPr>
              <a:t>Interactions are constantly competing for dominance (coupled). </a:t>
            </a:r>
            <a:br>
              <a:rPr lang="en-US" sz="2000" dirty="0">
                <a:latin typeface="Lucida Bright" panose="02040602050505020304" pitchFamily="18" charset="0"/>
              </a:rPr>
            </a:br>
            <a:r>
              <a:rPr lang="en-US" sz="2000" dirty="0">
                <a:latin typeface="Lucida Bright" panose="02040602050505020304" pitchFamily="18" charset="0"/>
              </a:rPr>
              <a:t>We need a theory that can systematically include all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280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2" grpId="0"/>
      <p:bldP spid="30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F0346-48EB-D2EC-74B2-848AAE872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26DD-376B-694E-D4E5-5A1DDA9F5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B138-CA84-D62A-D013-A83215CF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D5F620-DEAE-8F8B-EDAE-833228777D2A}"/>
              </a:ext>
            </a:extLst>
          </p:cNvPr>
          <p:cNvGrpSpPr/>
          <p:nvPr/>
        </p:nvGrpSpPr>
        <p:grpSpPr>
          <a:xfrm>
            <a:off x="2084441" y="1019277"/>
            <a:ext cx="8483602" cy="820875"/>
            <a:chOff x="2157013" y="1185546"/>
            <a:chExt cx="8483602" cy="8208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198905-D204-830A-3963-A47886962E50}"/>
                </a:ext>
              </a:extLst>
            </p:cNvPr>
            <p:cNvSpPr txBox="1"/>
            <p:nvPr/>
          </p:nvSpPr>
          <p:spPr>
            <a:xfrm>
              <a:off x="6790135" y="1440457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Lucida Bright" panose="02040602050505020304" pitchFamily="18" charset="0"/>
                </a:rPr>
                <a:t>Elasticity (Gaussian chain)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2E1AF39-C848-5262-E2E9-3E6F8F903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912"/>
            <a:stretch/>
          </p:blipFill>
          <p:spPr>
            <a:xfrm>
              <a:off x="2157013" y="1185546"/>
              <a:ext cx="3765551" cy="820875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487036A-2BA7-A427-E29C-F1D5B58A1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16160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E9D7BB-643F-F89C-751A-55A801F7B668}"/>
              </a:ext>
            </a:extLst>
          </p:cNvPr>
          <p:cNvGrpSpPr/>
          <p:nvPr/>
        </p:nvGrpSpPr>
        <p:grpSpPr>
          <a:xfrm>
            <a:off x="755695" y="3179112"/>
            <a:ext cx="2082800" cy="3178878"/>
            <a:chOff x="683544" y="3250070"/>
            <a:chExt cx="2082800" cy="317887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BC4710D-726F-13C8-F677-D66862D55A89}"/>
                </a:ext>
              </a:extLst>
            </p:cNvPr>
            <p:cNvGrpSpPr/>
            <p:nvPr/>
          </p:nvGrpSpPr>
          <p:grpSpPr>
            <a:xfrm rot="2166680">
              <a:off x="1566222" y="3250070"/>
              <a:ext cx="855938" cy="1999940"/>
              <a:chOff x="10128639" y="1461371"/>
              <a:chExt cx="855938" cy="1999940"/>
            </a:xfrm>
          </p:grpSpPr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9B9D187C-657B-286E-A862-C2507E4CA255}"/>
                  </a:ext>
                </a:extLst>
              </p:cNvPr>
              <p:cNvSpPr/>
              <p:nvPr/>
            </p:nvSpPr>
            <p:spPr>
              <a:xfrm rot="1846016">
                <a:off x="10305259" y="2060580"/>
                <a:ext cx="679318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61DF983D-258F-7376-9312-CB124C6ECDF2}"/>
                  </a:ext>
                </a:extLst>
              </p:cNvPr>
              <p:cNvSpPr/>
              <p:nvPr/>
            </p:nvSpPr>
            <p:spPr>
              <a:xfrm rot="18836409" flipV="1">
                <a:off x="10116444" y="2832927"/>
                <a:ext cx="967185" cy="289584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9" name="Freeform: Shape 3078">
                <a:extLst>
                  <a:ext uri="{FF2B5EF4-FFF2-40B4-BE49-F238E27FC236}">
                    <a16:creationId xmlns:a16="http://schemas.microsoft.com/office/drawing/2014/main" id="{23546079-3B59-0D9D-0081-483F257923AA}"/>
                  </a:ext>
                </a:extLst>
              </p:cNvPr>
              <p:cNvSpPr/>
              <p:nvPr/>
            </p:nvSpPr>
            <p:spPr>
              <a:xfrm rot="18240908">
                <a:off x="10160672" y="1636211"/>
                <a:ext cx="666526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0" name="Oval 3079">
                <a:extLst>
                  <a:ext uri="{FF2B5EF4-FFF2-40B4-BE49-F238E27FC236}">
                    <a16:creationId xmlns:a16="http://schemas.microsoft.com/office/drawing/2014/main" id="{964FD852-1D66-2C1F-A0D5-D653763977B7}"/>
                  </a:ext>
                </a:extLst>
              </p:cNvPr>
              <p:cNvSpPr/>
              <p:nvPr/>
            </p:nvSpPr>
            <p:spPr>
              <a:xfrm>
                <a:off x="10261601" y="2048934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1" name="Oval 3080">
                <a:extLst>
                  <a:ext uri="{FF2B5EF4-FFF2-40B4-BE49-F238E27FC236}">
                    <a16:creationId xmlns:a16="http://schemas.microsoft.com/office/drawing/2014/main" id="{6E6549C3-8DA6-7E5E-D975-2B77BDB4FBC8}"/>
                  </a:ext>
                </a:extLst>
              </p:cNvPr>
              <p:cNvSpPr/>
              <p:nvPr/>
            </p:nvSpPr>
            <p:spPr>
              <a:xfrm>
                <a:off x="10761132" y="2508149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2" name="Oval 3081">
                <a:extLst>
                  <a:ext uri="{FF2B5EF4-FFF2-40B4-BE49-F238E27FC236}">
                    <a16:creationId xmlns:a16="http://schemas.microsoft.com/office/drawing/2014/main" id="{358FFB37-BA79-D878-B02B-A6A748CC6E51}"/>
                  </a:ext>
                </a:extLst>
              </p:cNvPr>
              <p:cNvSpPr/>
              <p:nvPr/>
            </p:nvSpPr>
            <p:spPr>
              <a:xfrm>
                <a:off x="10737905" y="146137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3" name="Oval 3082">
                <a:extLst>
                  <a:ext uri="{FF2B5EF4-FFF2-40B4-BE49-F238E27FC236}">
                    <a16:creationId xmlns:a16="http://schemas.microsoft.com/office/drawing/2014/main" id="{8FFCD2D9-3C1F-1BFD-FA6F-C7712E299F96}"/>
                  </a:ext>
                </a:extLst>
              </p:cNvPr>
              <p:cNvSpPr/>
              <p:nvPr/>
            </p:nvSpPr>
            <p:spPr>
              <a:xfrm>
                <a:off x="10128639" y="313522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8E0EF3A-9407-4023-2A5D-459D57F8B036}"/>
                </a:ext>
              </a:extLst>
            </p:cNvPr>
            <p:cNvGrpSpPr/>
            <p:nvPr/>
          </p:nvGrpSpPr>
          <p:grpSpPr>
            <a:xfrm>
              <a:off x="1291108" y="4946900"/>
              <a:ext cx="681008" cy="1111300"/>
              <a:chOff x="1264523" y="5690993"/>
              <a:chExt cx="681008" cy="1111300"/>
            </a:xfrm>
          </p:grpSpPr>
          <p:sp>
            <p:nvSpPr>
              <p:cNvPr id="3074" name="Freeform: Shape 3073">
                <a:extLst>
                  <a:ext uri="{FF2B5EF4-FFF2-40B4-BE49-F238E27FC236}">
                    <a16:creationId xmlns:a16="http://schemas.microsoft.com/office/drawing/2014/main" id="{3687DCBB-48C1-989C-8BB4-B627E95D2E4A}"/>
                  </a:ext>
                </a:extLst>
              </p:cNvPr>
              <p:cNvSpPr/>
              <p:nvPr/>
            </p:nvSpPr>
            <p:spPr>
              <a:xfrm>
                <a:off x="1264523" y="5690993"/>
                <a:ext cx="590560" cy="225467"/>
              </a:xfrm>
              <a:custGeom>
                <a:avLst/>
                <a:gdLst>
                  <a:gd name="connsiteX0" fmla="*/ 0 w 628650"/>
                  <a:gd name="connsiteY0" fmla="*/ 161925 h 227595"/>
                  <a:gd name="connsiteX1" fmla="*/ 495300 w 628650"/>
                  <a:gd name="connsiteY1" fmla="*/ 219075 h 227595"/>
                  <a:gd name="connsiteX2" fmla="*/ 628650 w 628650"/>
                  <a:gd name="connsiteY2" fmla="*/ 0 h 227595"/>
                  <a:gd name="connsiteX0" fmla="*/ 0 w 622300"/>
                  <a:gd name="connsiteY0" fmla="*/ 85725 h 223035"/>
                  <a:gd name="connsiteX1" fmla="*/ 488950 w 622300"/>
                  <a:gd name="connsiteY1" fmla="*/ 219075 h 223035"/>
                  <a:gd name="connsiteX2" fmla="*/ 622300 w 622300"/>
                  <a:gd name="connsiteY2" fmla="*/ 0 h 223035"/>
                  <a:gd name="connsiteX0" fmla="*/ 0 w 622300"/>
                  <a:gd name="connsiteY0" fmla="*/ 85725 h 225467"/>
                  <a:gd name="connsiteX1" fmla="*/ 488950 w 622300"/>
                  <a:gd name="connsiteY1" fmla="*/ 219075 h 225467"/>
                  <a:gd name="connsiteX2" fmla="*/ 622300 w 622300"/>
                  <a:gd name="connsiteY2" fmla="*/ 0 h 225467"/>
                  <a:gd name="connsiteX0" fmla="*/ 0 w 590560"/>
                  <a:gd name="connsiteY0" fmla="*/ 85725 h 225467"/>
                  <a:gd name="connsiteX1" fmla="*/ 488950 w 590560"/>
                  <a:gd name="connsiteY1" fmla="*/ 219075 h 225467"/>
                  <a:gd name="connsiteX2" fmla="*/ 590550 w 590560"/>
                  <a:gd name="connsiteY2" fmla="*/ 0 h 22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0560" h="225467">
                    <a:moveTo>
                      <a:pt x="0" y="85725"/>
                    </a:moveTo>
                    <a:cubicBezTo>
                      <a:pt x="176212" y="184944"/>
                      <a:pt x="384175" y="246063"/>
                      <a:pt x="488950" y="219075"/>
                    </a:cubicBezTo>
                    <a:cubicBezTo>
                      <a:pt x="593725" y="192088"/>
                      <a:pt x="590550" y="0"/>
                      <a:pt x="590550" y="0"/>
                    </a:cubicBezTo>
                  </a:path>
                </a:pathLst>
              </a:custGeom>
              <a:noFill/>
              <a:ln w="20320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pic>
            <p:nvPicPr>
              <p:cNvPr id="3075" name="Picture 3074">
                <a:extLst>
                  <a:ext uri="{FF2B5EF4-FFF2-40B4-BE49-F238E27FC236}">
                    <a16:creationId xmlns:a16="http://schemas.microsoft.com/office/drawing/2014/main" id="{763AC2C3-C74D-A992-EF4B-BF14B700A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1186" y="6555120"/>
                <a:ext cx="494345" cy="247173"/>
              </a:xfrm>
              <a:prstGeom prst="rect">
                <a:avLst/>
              </a:prstGeom>
            </p:spPr>
          </p:pic>
        </p:grp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C1CA1451-B0CA-B4EF-EB3F-6B8FBF19C72E}"/>
                </a:ext>
              </a:extLst>
            </p:cNvPr>
            <p:cNvSpPr txBox="1"/>
            <p:nvPr/>
          </p:nvSpPr>
          <p:spPr>
            <a:xfrm>
              <a:off x="683544" y="6090394"/>
              <a:ext cx="208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Polymer path</a:t>
              </a:r>
            </a:p>
          </p:txBody>
        </p:sp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C33BA8EC-4697-1346-FEFF-BB6E1E898E0F}"/>
              </a:ext>
            </a:extLst>
          </p:cNvPr>
          <p:cNvGrpSpPr/>
          <p:nvPr/>
        </p:nvGrpSpPr>
        <p:grpSpPr>
          <a:xfrm>
            <a:off x="3336022" y="3244973"/>
            <a:ext cx="4072929" cy="3395539"/>
            <a:chOff x="3118312" y="3281522"/>
            <a:chExt cx="4072929" cy="3395539"/>
          </a:xfrm>
        </p:grpSpPr>
        <p:grpSp>
          <p:nvGrpSpPr>
            <p:cNvPr id="3085" name="Group 3084">
              <a:extLst>
                <a:ext uri="{FF2B5EF4-FFF2-40B4-BE49-F238E27FC236}">
                  <a16:creationId xmlns:a16="http://schemas.microsoft.com/office/drawing/2014/main" id="{5B0D529A-41C8-4955-162D-054E32B936B9}"/>
                </a:ext>
              </a:extLst>
            </p:cNvPr>
            <p:cNvGrpSpPr/>
            <p:nvPr/>
          </p:nvGrpSpPr>
          <p:grpSpPr>
            <a:xfrm>
              <a:off x="4098051" y="3281522"/>
              <a:ext cx="2383637" cy="2195307"/>
              <a:chOff x="3884603" y="3832928"/>
              <a:chExt cx="2383637" cy="2195307"/>
            </a:xfrm>
          </p:grpSpPr>
          <p:grpSp>
            <p:nvGrpSpPr>
              <p:cNvPr id="3090" name="Group 3089">
                <a:extLst>
                  <a:ext uri="{FF2B5EF4-FFF2-40B4-BE49-F238E27FC236}">
                    <a16:creationId xmlns:a16="http://schemas.microsoft.com/office/drawing/2014/main" id="{13539F61-0649-F0A5-212E-55CD2FF8B9C1}"/>
                  </a:ext>
                </a:extLst>
              </p:cNvPr>
              <p:cNvGrpSpPr/>
              <p:nvPr/>
            </p:nvGrpSpPr>
            <p:grpSpPr>
              <a:xfrm rot="2166680">
                <a:off x="4706383" y="3977448"/>
                <a:ext cx="855939" cy="1999941"/>
                <a:chOff x="10128639" y="1461371"/>
                <a:chExt cx="855939" cy="1999941"/>
              </a:xfrm>
            </p:grpSpPr>
            <p:sp>
              <p:nvSpPr>
                <p:cNvPr id="3098" name="Freeform: Shape 3097">
                  <a:extLst>
                    <a:ext uri="{FF2B5EF4-FFF2-40B4-BE49-F238E27FC236}">
                      <a16:creationId xmlns:a16="http://schemas.microsoft.com/office/drawing/2014/main" id="{0712E092-34B6-7F59-58D4-CC0C98CC045E}"/>
                    </a:ext>
                  </a:extLst>
                </p:cNvPr>
                <p:cNvSpPr/>
                <p:nvPr/>
              </p:nvSpPr>
              <p:spPr>
                <a:xfrm rot="1846016">
                  <a:off x="10305260" y="2060581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099" name="Freeform: Shape 3098">
                  <a:extLst>
                    <a:ext uri="{FF2B5EF4-FFF2-40B4-BE49-F238E27FC236}">
                      <a16:creationId xmlns:a16="http://schemas.microsoft.com/office/drawing/2014/main" id="{7FF95ED3-721D-36D7-55C1-594906125BB9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8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0" name="Freeform: Shape 3099">
                  <a:extLst>
                    <a:ext uri="{FF2B5EF4-FFF2-40B4-BE49-F238E27FC236}">
                      <a16:creationId xmlns:a16="http://schemas.microsoft.com/office/drawing/2014/main" id="{E47C94C8-481F-D9C7-AD7C-356690BC23EE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2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1" name="Oval 3100">
                  <a:extLst>
                    <a:ext uri="{FF2B5EF4-FFF2-40B4-BE49-F238E27FC236}">
                      <a16:creationId xmlns:a16="http://schemas.microsoft.com/office/drawing/2014/main" id="{454E1301-774C-A0E8-B640-65692B29D681}"/>
                    </a:ext>
                  </a:extLst>
                </p:cNvPr>
                <p:cNvSpPr/>
                <p:nvPr/>
              </p:nvSpPr>
              <p:spPr>
                <a:xfrm>
                  <a:off x="10261601" y="2048935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2" name="Oval 3101">
                  <a:extLst>
                    <a:ext uri="{FF2B5EF4-FFF2-40B4-BE49-F238E27FC236}">
                      <a16:creationId xmlns:a16="http://schemas.microsoft.com/office/drawing/2014/main" id="{FBDCB3FD-ECBB-B6E2-1B50-2269FDA55C22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3" name="Oval 3102">
                  <a:extLst>
                    <a:ext uri="{FF2B5EF4-FFF2-40B4-BE49-F238E27FC236}">
                      <a16:creationId xmlns:a16="http://schemas.microsoft.com/office/drawing/2014/main" id="{9676AD8A-7DC5-C155-FD93-354048439766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4" name="Oval 3103">
                  <a:extLst>
                    <a:ext uri="{FF2B5EF4-FFF2-40B4-BE49-F238E27FC236}">
                      <a16:creationId xmlns:a16="http://schemas.microsoft.com/office/drawing/2014/main" id="{34916E30-F62C-8693-BBC0-092DB43CB131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091" name="Oval 3090">
                <a:extLst>
                  <a:ext uri="{FF2B5EF4-FFF2-40B4-BE49-F238E27FC236}">
                    <a16:creationId xmlns:a16="http://schemas.microsoft.com/office/drawing/2014/main" id="{6B3B8728-E575-8B70-E5D0-8607A5076E77}"/>
                  </a:ext>
                </a:extLst>
              </p:cNvPr>
              <p:cNvSpPr/>
              <p:nvPr/>
            </p:nvSpPr>
            <p:spPr>
              <a:xfrm>
                <a:off x="3969017" y="4731571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2" name="Oval 3091">
                <a:extLst>
                  <a:ext uri="{FF2B5EF4-FFF2-40B4-BE49-F238E27FC236}">
                    <a16:creationId xmlns:a16="http://schemas.microsoft.com/office/drawing/2014/main" id="{85623448-E900-8187-4D49-41BCBB65312B}"/>
                  </a:ext>
                </a:extLst>
              </p:cNvPr>
              <p:cNvSpPr/>
              <p:nvPr/>
            </p:nvSpPr>
            <p:spPr>
              <a:xfrm>
                <a:off x="3884603" y="5718195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3" name="Oval 3092">
                <a:extLst>
                  <a:ext uri="{FF2B5EF4-FFF2-40B4-BE49-F238E27FC236}">
                    <a16:creationId xmlns:a16="http://schemas.microsoft.com/office/drawing/2014/main" id="{74C8FEDE-78A8-7686-7419-2A784CBBE517}"/>
                  </a:ext>
                </a:extLst>
              </p:cNvPr>
              <p:cNvSpPr/>
              <p:nvPr/>
            </p:nvSpPr>
            <p:spPr>
              <a:xfrm>
                <a:off x="4592350" y="409345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4" name="Oval 3093">
                <a:extLst>
                  <a:ext uri="{FF2B5EF4-FFF2-40B4-BE49-F238E27FC236}">
                    <a16:creationId xmlns:a16="http://schemas.microsoft.com/office/drawing/2014/main" id="{24DDA906-97B0-9794-CE8C-B7A442B5207A}"/>
                  </a:ext>
                </a:extLst>
              </p:cNvPr>
              <p:cNvSpPr/>
              <p:nvPr/>
            </p:nvSpPr>
            <p:spPr>
              <a:xfrm>
                <a:off x="5879165" y="53209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5" name="Oval 3094">
                <a:extLst>
                  <a:ext uri="{FF2B5EF4-FFF2-40B4-BE49-F238E27FC236}">
                    <a16:creationId xmlns:a16="http://schemas.microsoft.com/office/drawing/2014/main" id="{7AB23A05-FAF0-EC4A-A5CC-9B601473C821}"/>
                  </a:ext>
                </a:extLst>
              </p:cNvPr>
              <p:cNvSpPr/>
              <p:nvPr/>
            </p:nvSpPr>
            <p:spPr>
              <a:xfrm>
                <a:off x="4710507" y="48667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6" name="Oval 3095">
                <a:extLst>
                  <a:ext uri="{FF2B5EF4-FFF2-40B4-BE49-F238E27FC236}">
                    <a16:creationId xmlns:a16="http://schemas.microsoft.com/office/drawing/2014/main" id="{915E50EF-9CF1-A036-6E31-B4AD06236C1E}"/>
                  </a:ext>
                </a:extLst>
              </p:cNvPr>
              <p:cNvSpPr/>
              <p:nvPr/>
            </p:nvSpPr>
            <p:spPr>
              <a:xfrm>
                <a:off x="6099412" y="3832928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7" name="Oval 3096">
                <a:extLst>
                  <a:ext uri="{FF2B5EF4-FFF2-40B4-BE49-F238E27FC236}">
                    <a16:creationId xmlns:a16="http://schemas.microsoft.com/office/drawing/2014/main" id="{72C13AD7-2F66-B50A-7D1F-5D1DB3546F25}"/>
                  </a:ext>
                </a:extLst>
              </p:cNvPr>
              <p:cNvSpPr/>
              <p:nvPr/>
            </p:nvSpPr>
            <p:spPr>
              <a:xfrm>
                <a:off x="4914966" y="585940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086" name="Picture 3085">
              <a:extLst>
                <a:ext uri="{FF2B5EF4-FFF2-40B4-BE49-F238E27FC236}">
                  <a16:creationId xmlns:a16="http://schemas.microsoft.com/office/drawing/2014/main" id="{6F4D5DFD-84F2-50F0-6544-EC5E8F73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9011" y="5740852"/>
              <a:ext cx="586290" cy="325009"/>
            </a:xfrm>
            <a:prstGeom prst="rect">
              <a:avLst/>
            </a:prstGeom>
          </p:spPr>
        </p:pic>
        <p:pic>
          <p:nvPicPr>
            <p:cNvPr id="3087" name="Picture 3086">
              <a:extLst>
                <a:ext uri="{FF2B5EF4-FFF2-40B4-BE49-F238E27FC236}">
                  <a16:creationId xmlns:a16="http://schemas.microsoft.com/office/drawing/2014/main" id="{13A26494-3BAB-6CAD-8560-CAB4A130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2742" y="5704589"/>
              <a:ext cx="586290" cy="319202"/>
            </a:xfrm>
            <a:prstGeom prst="rect">
              <a:avLst/>
            </a:prstGeom>
          </p:spPr>
        </p:pic>
        <p:sp>
          <p:nvSpPr>
            <p:cNvPr id="3088" name="TextBox 3087">
              <a:extLst>
                <a:ext uri="{FF2B5EF4-FFF2-40B4-BE49-F238E27FC236}">
                  <a16:creationId xmlns:a16="http://schemas.microsoft.com/office/drawing/2014/main" id="{0C0719D3-70F5-00B3-29AB-58CBE215E5A6}"/>
                </a:ext>
              </a:extLst>
            </p:cNvPr>
            <p:cNvSpPr txBox="1"/>
            <p:nvPr/>
          </p:nvSpPr>
          <p:spPr>
            <a:xfrm>
              <a:off x="3118312" y="6087448"/>
              <a:ext cx="208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polymer volume fraction</a:t>
              </a:r>
            </a:p>
          </p:txBody>
        </p: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47DC1FA5-17EF-B12C-DDF5-2EC977C48043}"/>
                </a:ext>
              </a:extLst>
            </p:cNvPr>
            <p:cNvSpPr txBox="1"/>
            <p:nvPr/>
          </p:nvSpPr>
          <p:spPr>
            <a:xfrm>
              <a:off x="5275670" y="6092286"/>
              <a:ext cx="1915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solvent volume fraction</a:t>
              </a:r>
            </a:p>
          </p:txBody>
        </p:sp>
      </p:grpSp>
      <p:grpSp>
        <p:nvGrpSpPr>
          <p:cNvPr id="3105" name="Group 3104">
            <a:extLst>
              <a:ext uri="{FF2B5EF4-FFF2-40B4-BE49-F238E27FC236}">
                <a16:creationId xmlns:a16="http://schemas.microsoft.com/office/drawing/2014/main" id="{55EF2FD3-8EFB-B99F-B79D-59DE80F6872D}"/>
              </a:ext>
            </a:extLst>
          </p:cNvPr>
          <p:cNvGrpSpPr/>
          <p:nvPr/>
        </p:nvGrpSpPr>
        <p:grpSpPr>
          <a:xfrm>
            <a:off x="7629872" y="3127829"/>
            <a:ext cx="3719890" cy="3525854"/>
            <a:chOff x="7354101" y="3149863"/>
            <a:chExt cx="3719890" cy="3525854"/>
          </a:xfrm>
        </p:grpSpPr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435BDF04-EE7F-AF48-E7F3-0110B829995F}"/>
                </a:ext>
              </a:extLst>
            </p:cNvPr>
            <p:cNvGrpSpPr/>
            <p:nvPr/>
          </p:nvGrpSpPr>
          <p:grpSpPr>
            <a:xfrm>
              <a:off x="7493580" y="3149863"/>
              <a:ext cx="3580411" cy="2324830"/>
              <a:chOff x="7500474" y="3358857"/>
              <a:chExt cx="3580411" cy="2324830"/>
            </a:xfrm>
          </p:grpSpPr>
          <p:grpSp>
            <p:nvGrpSpPr>
              <p:cNvPr id="3111" name="Group 3110">
                <a:extLst>
                  <a:ext uri="{FF2B5EF4-FFF2-40B4-BE49-F238E27FC236}">
                    <a16:creationId xmlns:a16="http://schemas.microsoft.com/office/drawing/2014/main" id="{BCE08BA5-B2B3-BF32-7EFA-D39502C3348B}"/>
                  </a:ext>
                </a:extLst>
              </p:cNvPr>
              <p:cNvGrpSpPr/>
              <p:nvPr/>
            </p:nvGrpSpPr>
            <p:grpSpPr>
              <a:xfrm rot="2166680">
                <a:off x="8845316" y="3632900"/>
                <a:ext cx="855938" cy="1999940"/>
                <a:chOff x="10128639" y="1461371"/>
                <a:chExt cx="855938" cy="1999940"/>
              </a:xfrm>
            </p:grpSpPr>
            <p:sp>
              <p:nvSpPr>
                <p:cNvPr id="3131" name="Freeform: Shape 3130">
                  <a:extLst>
                    <a:ext uri="{FF2B5EF4-FFF2-40B4-BE49-F238E27FC236}">
                      <a16:creationId xmlns:a16="http://schemas.microsoft.com/office/drawing/2014/main" id="{CFC6B2D0-4F56-3DDB-79DB-A728F6917270}"/>
                    </a:ext>
                  </a:extLst>
                </p:cNvPr>
                <p:cNvSpPr/>
                <p:nvPr/>
              </p:nvSpPr>
              <p:spPr>
                <a:xfrm rot="1846016">
                  <a:off x="10305259" y="2060580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2" name="Freeform: Shape 3131">
                  <a:extLst>
                    <a:ext uri="{FF2B5EF4-FFF2-40B4-BE49-F238E27FC236}">
                      <a16:creationId xmlns:a16="http://schemas.microsoft.com/office/drawing/2014/main" id="{CF6B00E0-9ABD-DA8D-325F-26F1C8929B30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7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3" name="Freeform: Shape 3132">
                  <a:extLst>
                    <a:ext uri="{FF2B5EF4-FFF2-40B4-BE49-F238E27FC236}">
                      <a16:creationId xmlns:a16="http://schemas.microsoft.com/office/drawing/2014/main" id="{524849FE-4D48-44E5-07AF-9B1ECE246467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1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4" name="Oval 3133">
                  <a:extLst>
                    <a:ext uri="{FF2B5EF4-FFF2-40B4-BE49-F238E27FC236}">
                      <a16:creationId xmlns:a16="http://schemas.microsoft.com/office/drawing/2014/main" id="{55AA3AC6-93C1-8725-73F0-944D2F3C606E}"/>
                    </a:ext>
                  </a:extLst>
                </p:cNvPr>
                <p:cNvSpPr/>
                <p:nvPr/>
              </p:nvSpPr>
              <p:spPr>
                <a:xfrm>
                  <a:off x="10261601" y="2048934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5" name="Oval 3134">
                  <a:extLst>
                    <a:ext uri="{FF2B5EF4-FFF2-40B4-BE49-F238E27FC236}">
                      <a16:creationId xmlns:a16="http://schemas.microsoft.com/office/drawing/2014/main" id="{62399C69-4D2B-CF3B-1245-EF0182DC339C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6" name="Oval 3135">
                  <a:extLst>
                    <a:ext uri="{FF2B5EF4-FFF2-40B4-BE49-F238E27FC236}">
                      <a16:creationId xmlns:a16="http://schemas.microsoft.com/office/drawing/2014/main" id="{4BB8523E-C042-A163-FE9A-2F9C10CDFBBA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7" name="Oval 3136">
                  <a:extLst>
                    <a:ext uri="{FF2B5EF4-FFF2-40B4-BE49-F238E27FC236}">
                      <a16:creationId xmlns:a16="http://schemas.microsoft.com/office/drawing/2014/main" id="{D65E10D7-BE6F-9EA9-84C8-1CB09AB00FEB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112" name="Oval 3111">
                <a:extLst>
                  <a:ext uri="{FF2B5EF4-FFF2-40B4-BE49-F238E27FC236}">
                    <a16:creationId xmlns:a16="http://schemas.microsoft.com/office/drawing/2014/main" id="{F5F04839-5029-0D4B-4E0F-A3E127A20DA5}"/>
                  </a:ext>
                </a:extLst>
              </p:cNvPr>
              <p:cNvSpPr/>
              <p:nvPr/>
            </p:nvSpPr>
            <p:spPr>
              <a:xfrm>
                <a:off x="8107950" y="4387023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3" name="Oval 3112">
                <a:extLst>
                  <a:ext uri="{FF2B5EF4-FFF2-40B4-BE49-F238E27FC236}">
                    <a16:creationId xmlns:a16="http://schemas.microsoft.com/office/drawing/2014/main" id="{A773EC99-2940-2730-1236-88C73AB1C62B}"/>
                  </a:ext>
                </a:extLst>
              </p:cNvPr>
              <p:cNvSpPr/>
              <p:nvPr/>
            </p:nvSpPr>
            <p:spPr>
              <a:xfrm>
                <a:off x="8023536" y="537364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4" name="Oval 3113">
                <a:extLst>
                  <a:ext uri="{FF2B5EF4-FFF2-40B4-BE49-F238E27FC236}">
                    <a16:creationId xmlns:a16="http://schemas.microsoft.com/office/drawing/2014/main" id="{02EB362A-C781-D589-5F6E-3631D36FE5AE}"/>
                  </a:ext>
                </a:extLst>
              </p:cNvPr>
              <p:cNvSpPr/>
              <p:nvPr/>
            </p:nvSpPr>
            <p:spPr>
              <a:xfrm>
                <a:off x="8731283" y="374890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5" name="Oval 3114">
                <a:extLst>
                  <a:ext uri="{FF2B5EF4-FFF2-40B4-BE49-F238E27FC236}">
                    <a16:creationId xmlns:a16="http://schemas.microsoft.com/office/drawing/2014/main" id="{B3CB8CA6-E104-65A7-CB4C-7AD6D25341B2}"/>
                  </a:ext>
                </a:extLst>
              </p:cNvPr>
              <p:cNvSpPr/>
              <p:nvPr/>
            </p:nvSpPr>
            <p:spPr>
              <a:xfrm>
                <a:off x="10018098" y="49764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6" name="Oval 3115">
                <a:extLst>
                  <a:ext uri="{FF2B5EF4-FFF2-40B4-BE49-F238E27FC236}">
                    <a16:creationId xmlns:a16="http://schemas.microsoft.com/office/drawing/2014/main" id="{A83C8A52-FE26-9DD6-17D8-97255EDF0022}"/>
                  </a:ext>
                </a:extLst>
              </p:cNvPr>
              <p:cNvSpPr/>
              <p:nvPr/>
            </p:nvSpPr>
            <p:spPr>
              <a:xfrm>
                <a:off x="8849440" y="45222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7" name="Oval 3116">
                <a:extLst>
                  <a:ext uri="{FF2B5EF4-FFF2-40B4-BE49-F238E27FC236}">
                    <a16:creationId xmlns:a16="http://schemas.microsoft.com/office/drawing/2014/main" id="{5739E7C8-242D-896B-B1D2-934531C694CA}"/>
                  </a:ext>
                </a:extLst>
              </p:cNvPr>
              <p:cNvSpPr/>
              <p:nvPr/>
            </p:nvSpPr>
            <p:spPr>
              <a:xfrm>
                <a:off x="10238345" y="348838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8" name="Oval 3117">
                <a:extLst>
                  <a:ext uri="{FF2B5EF4-FFF2-40B4-BE49-F238E27FC236}">
                    <a16:creationId xmlns:a16="http://schemas.microsoft.com/office/drawing/2014/main" id="{DA4CA3DE-D42D-80F5-FB02-C8E2F9A469C6}"/>
                  </a:ext>
                </a:extLst>
              </p:cNvPr>
              <p:cNvSpPr/>
              <p:nvPr/>
            </p:nvSpPr>
            <p:spPr>
              <a:xfrm>
                <a:off x="9053899" y="5514859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9" name="Oval 3118">
                <a:extLst>
                  <a:ext uri="{FF2B5EF4-FFF2-40B4-BE49-F238E27FC236}">
                    <a16:creationId xmlns:a16="http://schemas.microsoft.com/office/drawing/2014/main" id="{3FA006E6-1650-A76A-A6FB-E6A9E7472C33}"/>
                  </a:ext>
                </a:extLst>
              </p:cNvPr>
              <p:cNvSpPr/>
              <p:nvPr/>
            </p:nvSpPr>
            <p:spPr>
              <a:xfrm>
                <a:off x="8262688" y="3872010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0" name="Oval 3119">
                <a:extLst>
                  <a:ext uri="{FF2B5EF4-FFF2-40B4-BE49-F238E27FC236}">
                    <a16:creationId xmlns:a16="http://schemas.microsoft.com/office/drawing/2014/main" id="{69EB2349-7BD3-18B9-EE4B-5513B38C5815}"/>
                  </a:ext>
                </a:extLst>
              </p:cNvPr>
              <p:cNvSpPr/>
              <p:nvPr/>
            </p:nvSpPr>
            <p:spPr>
              <a:xfrm>
                <a:off x="10402026" y="5021723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1" name="Oval 3120">
                <a:extLst>
                  <a:ext uri="{FF2B5EF4-FFF2-40B4-BE49-F238E27FC236}">
                    <a16:creationId xmlns:a16="http://schemas.microsoft.com/office/drawing/2014/main" id="{9DE19988-6368-DE21-A031-4827C18949F4}"/>
                  </a:ext>
                </a:extLst>
              </p:cNvPr>
              <p:cNvSpPr/>
              <p:nvPr/>
            </p:nvSpPr>
            <p:spPr>
              <a:xfrm>
                <a:off x="10989445" y="3439629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2" name="Oval 3121">
                <a:extLst>
                  <a:ext uri="{FF2B5EF4-FFF2-40B4-BE49-F238E27FC236}">
                    <a16:creationId xmlns:a16="http://schemas.microsoft.com/office/drawing/2014/main" id="{E16A6D75-DDE0-3787-7E06-2E2400F0461E}"/>
                  </a:ext>
                </a:extLst>
              </p:cNvPr>
              <p:cNvSpPr/>
              <p:nvPr/>
            </p:nvSpPr>
            <p:spPr>
              <a:xfrm>
                <a:off x="10116174" y="4509753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3" name="Oval 3122">
                <a:extLst>
                  <a:ext uri="{FF2B5EF4-FFF2-40B4-BE49-F238E27FC236}">
                    <a16:creationId xmlns:a16="http://schemas.microsoft.com/office/drawing/2014/main" id="{6BC5A61C-077E-90DE-9A15-6F17B2759542}"/>
                  </a:ext>
                </a:extLst>
              </p:cNvPr>
              <p:cNvSpPr/>
              <p:nvPr/>
            </p:nvSpPr>
            <p:spPr>
              <a:xfrm>
                <a:off x="9855769" y="3471944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4" name="Oval 3123">
                <a:extLst>
                  <a:ext uri="{FF2B5EF4-FFF2-40B4-BE49-F238E27FC236}">
                    <a16:creationId xmlns:a16="http://schemas.microsoft.com/office/drawing/2014/main" id="{A74D4F77-0E21-8583-6BD3-4C78A2437A2E}"/>
                  </a:ext>
                </a:extLst>
              </p:cNvPr>
              <p:cNvSpPr/>
              <p:nvPr/>
            </p:nvSpPr>
            <p:spPr>
              <a:xfrm>
                <a:off x="8586679" y="421855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5" name="Oval 3124">
                <a:extLst>
                  <a:ext uri="{FF2B5EF4-FFF2-40B4-BE49-F238E27FC236}">
                    <a16:creationId xmlns:a16="http://schemas.microsoft.com/office/drawing/2014/main" id="{94CE5C15-C737-19F3-74DD-F5ED43620634}"/>
                  </a:ext>
                </a:extLst>
              </p:cNvPr>
              <p:cNvSpPr/>
              <p:nvPr/>
            </p:nvSpPr>
            <p:spPr>
              <a:xfrm>
                <a:off x="9663483" y="434415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6" name="Oval 3125">
                <a:extLst>
                  <a:ext uri="{FF2B5EF4-FFF2-40B4-BE49-F238E27FC236}">
                    <a16:creationId xmlns:a16="http://schemas.microsoft.com/office/drawing/2014/main" id="{8AE52DB3-1F04-56F9-7404-640E2E45F9CF}"/>
                  </a:ext>
                </a:extLst>
              </p:cNvPr>
              <p:cNvSpPr/>
              <p:nvPr/>
            </p:nvSpPr>
            <p:spPr>
              <a:xfrm>
                <a:off x="9722426" y="547889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7" name="Oval 3126">
                <a:extLst>
                  <a:ext uri="{FF2B5EF4-FFF2-40B4-BE49-F238E27FC236}">
                    <a16:creationId xmlns:a16="http://schemas.microsoft.com/office/drawing/2014/main" id="{5A1550D4-8DD5-683B-FF0F-2D07BE2BE062}"/>
                  </a:ext>
                </a:extLst>
              </p:cNvPr>
              <p:cNvSpPr/>
              <p:nvPr/>
            </p:nvSpPr>
            <p:spPr>
              <a:xfrm>
                <a:off x="7912505" y="4941511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8" name="Oval 3127">
                <a:extLst>
                  <a:ext uri="{FF2B5EF4-FFF2-40B4-BE49-F238E27FC236}">
                    <a16:creationId xmlns:a16="http://schemas.microsoft.com/office/drawing/2014/main" id="{A3FF3F41-38DE-E96A-C329-E1339BF94A32}"/>
                  </a:ext>
                </a:extLst>
              </p:cNvPr>
              <p:cNvSpPr/>
              <p:nvPr/>
            </p:nvSpPr>
            <p:spPr>
              <a:xfrm>
                <a:off x="7500474" y="4645322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9" name="Oval 3128">
                <a:extLst>
                  <a:ext uri="{FF2B5EF4-FFF2-40B4-BE49-F238E27FC236}">
                    <a16:creationId xmlns:a16="http://schemas.microsoft.com/office/drawing/2014/main" id="{33606B3F-0C31-784D-27AF-82763166CEB2}"/>
                  </a:ext>
                </a:extLst>
              </p:cNvPr>
              <p:cNvSpPr/>
              <p:nvPr/>
            </p:nvSpPr>
            <p:spPr>
              <a:xfrm>
                <a:off x="8764558" y="3358857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30" name="Oval 3129">
                <a:extLst>
                  <a:ext uri="{FF2B5EF4-FFF2-40B4-BE49-F238E27FC236}">
                    <a16:creationId xmlns:a16="http://schemas.microsoft.com/office/drawing/2014/main" id="{520D81FB-40FF-29BD-A537-F2E683345E7E}"/>
                  </a:ext>
                </a:extLst>
              </p:cNvPr>
              <p:cNvSpPr/>
              <p:nvPr/>
            </p:nvSpPr>
            <p:spPr>
              <a:xfrm>
                <a:off x="8764558" y="501049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107" name="Picture 3106">
              <a:extLst>
                <a:ext uri="{FF2B5EF4-FFF2-40B4-BE49-F238E27FC236}">
                  <a16:creationId xmlns:a16="http://schemas.microsoft.com/office/drawing/2014/main" id="{5650FC9D-9C6E-0F17-1A87-B9B16710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8232" y="5802762"/>
              <a:ext cx="583304" cy="255484"/>
            </a:xfrm>
            <a:prstGeom prst="rect">
              <a:avLst/>
            </a:prstGeom>
          </p:spPr>
        </p:pic>
        <p:sp>
          <p:nvSpPr>
            <p:cNvPr id="3108" name="TextBox 3107">
              <a:extLst>
                <a:ext uri="{FF2B5EF4-FFF2-40B4-BE49-F238E27FC236}">
                  <a16:creationId xmlns:a16="http://schemas.microsoft.com/office/drawing/2014/main" id="{87530625-F8E3-B4B7-DF79-70A7C668DB19}"/>
                </a:ext>
              </a:extLst>
            </p:cNvPr>
            <p:cNvSpPr txBox="1"/>
            <p:nvPr/>
          </p:nvSpPr>
          <p:spPr>
            <a:xfrm>
              <a:off x="7354101" y="6090942"/>
              <a:ext cx="1845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charge density</a:t>
              </a:r>
            </a:p>
          </p:txBody>
        </p:sp>
        <p:pic>
          <p:nvPicPr>
            <p:cNvPr id="3109" name="Picture 3108">
              <a:extLst>
                <a:ext uri="{FF2B5EF4-FFF2-40B4-BE49-F238E27FC236}">
                  <a16:creationId xmlns:a16="http://schemas.microsoft.com/office/drawing/2014/main" id="{11B303A3-E2FA-E259-7E42-E0C7D99DE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99672" y="5812301"/>
              <a:ext cx="826490" cy="273377"/>
            </a:xfrm>
            <a:prstGeom prst="rect">
              <a:avLst/>
            </a:prstGeom>
          </p:spPr>
        </p:pic>
        <p:sp>
          <p:nvSpPr>
            <p:cNvPr id="3110" name="TextBox 3109">
              <a:extLst>
                <a:ext uri="{FF2B5EF4-FFF2-40B4-BE49-F238E27FC236}">
                  <a16:creationId xmlns:a16="http://schemas.microsoft.com/office/drawing/2014/main" id="{6C810FA2-4688-B874-33F1-69644A460BC4}"/>
                </a:ext>
              </a:extLst>
            </p:cNvPr>
            <p:cNvSpPr txBox="1"/>
            <p:nvPr/>
          </p:nvSpPr>
          <p:spPr>
            <a:xfrm>
              <a:off x="9155535" y="6089703"/>
              <a:ext cx="19074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Coulomb operator</a:t>
              </a:r>
            </a:p>
          </p:txBody>
        </p:sp>
      </p:grpSp>
      <p:grpSp>
        <p:nvGrpSpPr>
          <p:cNvPr id="3138" name="Group 3137">
            <a:extLst>
              <a:ext uri="{FF2B5EF4-FFF2-40B4-BE49-F238E27FC236}">
                <a16:creationId xmlns:a16="http://schemas.microsoft.com/office/drawing/2014/main" id="{21AACE2F-3A40-C4F8-A119-2A349750F79F}"/>
              </a:ext>
            </a:extLst>
          </p:cNvPr>
          <p:cNvGrpSpPr/>
          <p:nvPr/>
        </p:nvGrpSpPr>
        <p:grpSpPr>
          <a:xfrm>
            <a:off x="2083313" y="1855484"/>
            <a:ext cx="8484730" cy="516356"/>
            <a:chOff x="2155885" y="2021753"/>
            <a:chExt cx="8484730" cy="516356"/>
          </a:xfrm>
        </p:grpSpPr>
        <p:sp>
          <p:nvSpPr>
            <p:cNvPr id="3139" name="TextBox 3138">
              <a:extLst>
                <a:ext uri="{FF2B5EF4-FFF2-40B4-BE49-F238E27FC236}">
                  <a16:creationId xmlns:a16="http://schemas.microsoft.com/office/drawing/2014/main" id="{108ABF97-2E82-A426-0E53-AD48C3777ABA}"/>
                </a:ext>
              </a:extLst>
            </p:cNvPr>
            <p:cNvSpPr txBox="1"/>
            <p:nvPr/>
          </p:nvSpPr>
          <p:spPr>
            <a:xfrm>
              <a:off x="6790135" y="2052280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Hydrophobicity (Flory—Huggins)</a:t>
              </a:r>
            </a:p>
          </p:txBody>
        </p:sp>
        <p:cxnSp>
          <p:nvCxnSpPr>
            <p:cNvPr id="3140" name="Straight Arrow Connector 3139">
              <a:extLst>
                <a:ext uri="{FF2B5EF4-FFF2-40B4-BE49-F238E27FC236}">
                  <a16:creationId xmlns:a16="http://schemas.microsoft.com/office/drawing/2014/main" id="{7ED09CD9-60C7-279E-AA16-F5A46DD6D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23202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1" name="Picture 3140">
              <a:extLst>
                <a:ext uri="{FF2B5EF4-FFF2-40B4-BE49-F238E27FC236}">
                  <a16:creationId xmlns:a16="http://schemas.microsoft.com/office/drawing/2014/main" id="{A3B319F8-4E40-97A8-D513-A0B96B00C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897" b="30629"/>
            <a:stretch/>
          </p:blipFill>
          <p:spPr>
            <a:xfrm>
              <a:off x="2155885" y="2021753"/>
              <a:ext cx="3765551" cy="516356"/>
            </a:xfrm>
            <a:prstGeom prst="rect">
              <a:avLst/>
            </a:prstGeom>
          </p:spPr>
        </p:pic>
      </p:grpSp>
      <p:grpSp>
        <p:nvGrpSpPr>
          <p:cNvPr id="3142" name="Group 3141">
            <a:extLst>
              <a:ext uri="{FF2B5EF4-FFF2-40B4-BE49-F238E27FC236}">
                <a16:creationId xmlns:a16="http://schemas.microsoft.com/office/drawing/2014/main" id="{1D25C135-861D-0228-190E-FA5F2BE9123C}"/>
              </a:ext>
            </a:extLst>
          </p:cNvPr>
          <p:cNvGrpSpPr/>
          <p:nvPr/>
        </p:nvGrpSpPr>
        <p:grpSpPr>
          <a:xfrm>
            <a:off x="2083312" y="2436388"/>
            <a:ext cx="8484731" cy="584775"/>
            <a:chOff x="2155884" y="2602657"/>
            <a:chExt cx="8484731" cy="584775"/>
          </a:xfrm>
        </p:grpSpPr>
        <p:sp>
          <p:nvSpPr>
            <p:cNvPr id="3143" name="TextBox 3142">
              <a:extLst>
                <a:ext uri="{FF2B5EF4-FFF2-40B4-BE49-F238E27FC236}">
                  <a16:creationId xmlns:a16="http://schemas.microsoft.com/office/drawing/2014/main" id="{EABA5390-262C-74D5-1DE0-C4F6AAF99612}"/>
                </a:ext>
              </a:extLst>
            </p:cNvPr>
            <p:cNvSpPr txBox="1"/>
            <p:nvPr/>
          </p:nvSpPr>
          <p:spPr>
            <a:xfrm>
              <a:off x="6790135" y="2660359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Electrostatics</a:t>
              </a:r>
            </a:p>
          </p:txBody>
        </p:sp>
        <p:cxnSp>
          <p:nvCxnSpPr>
            <p:cNvPr id="3144" name="Straight Arrow Connector 3143">
              <a:extLst>
                <a:ext uri="{FF2B5EF4-FFF2-40B4-BE49-F238E27FC236}">
                  <a16:creationId xmlns:a16="http://schemas.microsoft.com/office/drawing/2014/main" id="{9C231977-A51D-6D80-CFD6-404D426FA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8479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5" name="Picture 3144">
              <a:extLst>
                <a:ext uri="{FF2B5EF4-FFF2-40B4-BE49-F238E27FC236}">
                  <a16:creationId xmlns:a16="http://schemas.microsoft.com/office/drawing/2014/main" id="{4C689864-C380-482F-C06E-212A0DB6E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018"/>
            <a:stretch/>
          </p:blipFill>
          <p:spPr>
            <a:xfrm>
              <a:off x="2155884" y="2602657"/>
              <a:ext cx="3765551" cy="58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08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2A2F-F81B-05DC-2D9B-94E2AD36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B3D925-E839-1D68-C69B-6E759AF1C0D6}"/>
              </a:ext>
            </a:extLst>
          </p:cNvPr>
          <p:cNvCxnSpPr>
            <a:cxnSpLocks/>
          </p:cNvCxnSpPr>
          <p:nvPr/>
        </p:nvCxnSpPr>
        <p:spPr>
          <a:xfrm>
            <a:off x="5966279" y="1359134"/>
            <a:ext cx="0" cy="51817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69B32C-A93D-747A-EDCC-897AE70E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5279C-5791-93D4-5917-D0AC0408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B6461F-2BE1-496D-2CF2-8B0597FCAE1B}"/>
              </a:ext>
            </a:extLst>
          </p:cNvPr>
          <p:cNvGrpSpPr/>
          <p:nvPr/>
        </p:nvGrpSpPr>
        <p:grpSpPr>
          <a:xfrm>
            <a:off x="711676" y="1497313"/>
            <a:ext cx="3908437" cy="2330955"/>
            <a:chOff x="601614" y="1399546"/>
            <a:chExt cx="3908437" cy="23309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9406541-4B8C-17E6-4A59-6319B488F763}"/>
                </a:ext>
              </a:extLst>
            </p:cNvPr>
            <p:cNvGrpSpPr/>
            <p:nvPr/>
          </p:nvGrpSpPr>
          <p:grpSpPr>
            <a:xfrm>
              <a:off x="791509" y="1811995"/>
              <a:ext cx="3477686" cy="1848294"/>
              <a:chOff x="2155884" y="1185546"/>
              <a:chExt cx="3766680" cy="200188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F7B30C3-9018-32CF-DBAE-B9286488AD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7912"/>
              <a:stretch/>
            </p:blipFill>
            <p:spPr>
              <a:xfrm>
                <a:off x="2157013" y="1185546"/>
                <a:ext cx="3765551" cy="82087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861618E-770A-7AE9-4D23-ED6BC96EF1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2897" b="30629"/>
              <a:stretch/>
            </p:blipFill>
            <p:spPr>
              <a:xfrm>
                <a:off x="2155885" y="2021753"/>
                <a:ext cx="3765551" cy="51635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3D38543-EDF7-8DEE-5B48-75CA15188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0018"/>
              <a:stretch/>
            </p:blipFill>
            <p:spPr>
              <a:xfrm>
                <a:off x="2155884" y="2602657"/>
                <a:ext cx="3765551" cy="584775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265AB9-B006-D7DB-2BB1-FA2D98023F59}"/>
                </a:ext>
              </a:extLst>
            </p:cNvPr>
            <p:cNvSpPr txBox="1"/>
            <p:nvPr/>
          </p:nvSpPr>
          <p:spPr>
            <a:xfrm>
              <a:off x="1657764" y="1399546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Interactions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F1344D-3A7B-2A4E-8DAC-967EDCA9FE74}"/>
                </a:ext>
              </a:extLst>
            </p:cNvPr>
            <p:cNvSpPr/>
            <p:nvPr/>
          </p:nvSpPr>
          <p:spPr>
            <a:xfrm>
              <a:off x="601614" y="1811995"/>
              <a:ext cx="3908437" cy="1918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8E260B-E28D-B261-1903-2CB49DA92EAD}"/>
              </a:ext>
            </a:extLst>
          </p:cNvPr>
          <p:cNvSpPr txBox="1"/>
          <p:nvPr/>
        </p:nvSpPr>
        <p:spPr>
          <a:xfrm>
            <a:off x="7553302" y="1369878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A891CA-E196-C7A1-D940-06EBCD83D213}"/>
              </a:ext>
            </a:extLst>
          </p:cNvPr>
          <p:cNvGrpSpPr/>
          <p:nvPr/>
        </p:nvGrpSpPr>
        <p:grpSpPr>
          <a:xfrm>
            <a:off x="398642" y="4281861"/>
            <a:ext cx="4667987" cy="1918497"/>
            <a:chOff x="162392" y="3959875"/>
            <a:chExt cx="4667987" cy="19184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9F56A9-1CC9-0383-87A4-831F1526D31F}"/>
                </a:ext>
              </a:extLst>
            </p:cNvPr>
            <p:cNvSpPr/>
            <p:nvPr/>
          </p:nvSpPr>
          <p:spPr>
            <a:xfrm>
              <a:off x="162392" y="4329207"/>
              <a:ext cx="4667987" cy="1549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F99534-29FC-4F36-7195-976954FE416F}"/>
                </a:ext>
              </a:extLst>
            </p:cNvPr>
            <p:cNvSpPr txBox="1"/>
            <p:nvPr/>
          </p:nvSpPr>
          <p:spPr>
            <a:xfrm>
              <a:off x="1428767" y="3959875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System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BB6411-D4C3-F8E4-47B8-86FDDB6A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146" y="4460440"/>
              <a:ext cx="4390074" cy="1261589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449A41-C7A4-660B-516D-DEC0B65A4F03}"/>
              </a:ext>
            </a:extLst>
          </p:cNvPr>
          <p:cNvGrpSpPr/>
          <p:nvPr/>
        </p:nvGrpSpPr>
        <p:grpSpPr>
          <a:xfrm>
            <a:off x="4514124" y="2860218"/>
            <a:ext cx="2904309" cy="2253951"/>
            <a:chOff x="4514653" y="3255431"/>
            <a:chExt cx="2904309" cy="22539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56B2FF-F35D-AD77-702A-E4344EDCB7A3}"/>
                </a:ext>
              </a:extLst>
            </p:cNvPr>
            <p:cNvSpPr/>
            <p:nvPr/>
          </p:nvSpPr>
          <p:spPr>
            <a:xfrm>
              <a:off x="5680529" y="3255431"/>
              <a:ext cx="526600" cy="2253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6EDCAA0-64D5-1C05-B5AC-A118AA0967EA}"/>
                </a:ext>
              </a:extLst>
            </p:cNvPr>
            <p:cNvGrpSpPr/>
            <p:nvPr/>
          </p:nvGrpSpPr>
          <p:grpSpPr>
            <a:xfrm>
              <a:off x="4514653" y="3421741"/>
              <a:ext cx="2904309" cy="1951510"/>
              <a:chOff x="4514653" y="3421741"/>
              <a:chExt cx="2904309" cy="195151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60921D-2A09-7751-B620-A28574D741BC}"/>
                  </a:ext>
                </a:extLst>
              </p:cNvPr>
              <p:cNvSpPr txBox="1"/>
              <p:nvPr/>
            </p:nvSpPr>
            <p:spPr>
              <a:xfrm>
                <a:off x="4514653" y="3905320"/>
                <a:ext cx="29043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Standard self-consistent field procedure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F5ED7-8FF6-40D9-CD71-DD23864BDA79}"/>
                  </a:ext>
                </a:extLst>
              </p:cNvPr>
              <p:cNvSpPr txBox="1"/>
              <p:nvPr/>
            </p:nvSpPr>
            <p:spPr>
              <a:xfrm>
                <a:off x="4691982" y="4542254"/>
                <a:ext cx="254964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Lucida Bright" panose="02040602050505020304" pitchFamily="18" charset="0"/>
                  </a:rPr>
                  <a:t>(Particle-to-field and Hubbard—</a:t>
                </a:r>
                <a:r>
                  <a:rPr lang="en-US" sz="1200" dirty="0" err="1">
                    <a:latin typeface="Lucida Bright" panose="02040602050505020304" pitchFamily="18" charset="0"/>
                  </a:rPr>
                  <a:t>Stratonovich</a:t>
                </a:r>
                <a:r>
                  <a:rPr lang="en-US" sz="1200" dirty="0">
                    <a:latin typeface="Lucida Bright" panose="02040602050505020304" pitchFamily="18" charset="0"/>
                  </a:rPr>
                  <a:t> transforms,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saddle-point approximation,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functional minimization)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877D9D-A32B-2B16-4A56-6758BDF3E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7179" y="3543300"/>
                <a:ext cx="68341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84A8240-C0E8-2E05-1DEB-995ED5A71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2999" y="3755939"/>
                <a:ext cx="67759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0D7A4E1-0209-E857-AF7D-02DB90FB8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228" y="3421741"/>
                <a:ext cx="344618" cy="2301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23DC9E1-939F-8F95-A341-63BA098C9B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6228" y="3641935"/>
                <a:ext cx="344618" cy="2265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52" name="Group 3151">
            <a:extLst>
              <a:ext uri="{FF2B5EF4-FFF2-40B4-BE49-F238E27FC236}">
                <a16:creationId xmlns:a16="http://schemas.microsoft.com/office/drawing/2014/main" id="{4EA12C70-3C77-E723-365E-B81FBDAA0B2D}"/>
              </a:ext>
            </a:extLst>
          </p:cNvPr>
          <p:cNvGrpSpPr/>
          <p:nvPr/>
        </p:nvGrpSpPr>
        <p:grpSpPr>
          <a:xfrm>
            <a:off x="7385137" y="1991758"/>
            <a:ext cx="4220969" cy="985393"/>
            <a:chOff x="7708892" y="1575883"/>
            <a:chExt cx="4220969" cy="985393"/>
          </a:xfrm>
        </p:grpSpPr>
        <p:pic>
          <p:nvPicPr>
            <p:cNvPr id="3153" name="Picture 3152">
              <a:extLst>
                <a:ext uri="{FF2B5EF4-FFF2-40B4-BE49-F238E27FC236}">
                  <a16:creationId xmlns:a16="http://schemas.microsoft.com/office/drawing/2014/main" id="{06533CF9-8264-2157-109A-5CE1EE38E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3154" name="Picture 3153">
              <a:extLst>
                <a:ext uri="{FF2B5EF4-FFF2-40B4-BE49-F238E27FC236}">
                  <a16:creationId xmlns:a16="http://schemas.microsoft.com/office/drawing/2014/main" id="{7072167C-8318-5C90-AECE-B4C2665C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3155" name="Group 3154">
            <a:extLst>
              <a:ext uri="{FF2B5EF4-FFF2-40B4-BE49-F238E27FC236}">
                <a16:creationId xmlns:a16="http://schemas.microsoft.com/office/drawing/2014/main" id="{CB1F7C2D-C011-4B36-D03A-9A62B5D83FA4}"/>
              </a:ext>
            </a:extLst>
          </p:cNvPr>
          <p:cNvGrpSpPr/>
          <p:nvPr/>
        </p:nvGrpSpPr>
        <p:grpSpPr>
          <a:xfrm>
            <a:off x="7385137" y="3160514"/>
            <a:ext cx="4220969" cy="2668429"/>
            <a:chOff x="7708892" y="2744639"/>
            <a:chExt cx="4220969" cy="2668429"/>
          </a:xfrm>
        </p:grpSpPr>
        <p:pic>
          <p:nvPicPr>
            <p:cNvPr id="3156" name="Picture 3155">
              <a:extLst>
                <a:ext uri="{FF2B5EF4-FFF2-40B4-BE49-F238E27FC236}">
                  <a16:creationId xmlns:a16="http://schemas.microsoft.com/office/drawing/2014/main" id="{AC4C63B8-CCB4-72CB-6969-42EF4C96F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3157" name="Picture 3156">
              <a:extLst>
                <a:ext uri="{FF2B5EF4-FFF2-40B4-BE49-F238E27FC236}">
                  <a16:creationId xmlns:a16="http://schemas.microsoft.com/office/drawing/2014/main" id="{71225985-8D28-9194-7774-29E7D210B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3158" name="Picture 3157">
              <a:extLst>
                <a:ext uri="{FF2B5EF4-FFF2-40B4-BE49-F238E27FC236}">
                  <a16:creationId xmlns:a16="http://schemas.microsoft.com/office/drawing/2014/main" id="{BFF265A0-6B9D-B25B-48E2-C37EC2AF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59" name="Picture 3158">
              <a:extLst>
                <a:ext uri="{FF2B5EF4-FFF2-40B4-BE49-F238E27FC236}">
                  <a16:creationId xmlns:a16="http://schemas.microsoft.com/office/drawing/2014/main" id="{7860A907-7F36-A9F2-3907-C869B973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160" name="Picture 3159">
              <a:extLst>
                <a:ext uri="{FF2B5EF4-FFF2-40B4-BE49-F238E27FC236}">
                  <a16:creationId xmlns:a16="http://schemas.microsoft.com/office/drawing/2014/main" id="{6C877D2D-13BB-E2C6-6437-B4ABFE2CE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A87F4-C1B2-7016-0804-65E4F2D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3BF-4246-1059-B59A-AB775375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Obtaining brush morphology and microstructure from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04736-DBB9-C67B-5F99-80BE558E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54DF6-7201-428F-3A69-827D2794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255" y="4658909"/>
            <a:ext cx="2442744" cy="204646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160CD7B1-95AE-44F0-CD9F-FD1D9BE59D00}"/>
              </a:ext>
            </a:extLst>
          </p:cNvPr>
          <p:cNvGrpSpPr/>
          <p:nvPr/>
        </p:nvGrpSpPr>
        <p:grpSpPr>
          <a:xfrm>
            <a:off x="7280169" y="1571256"/>
            <a:ext cx="4220969" cy="985393"/>
            <a:chOff x="7708892" y="1575883"/>
            <a:chExt cx="4220969" cy="9853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369A919-5F53-CC63-5553-BFD3884A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81CF31-39A8-F779-CA71-E94E4011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E4D3A9-C7FF-A8D1-EED4-84FF9F753FF0}"/>
              </a:ext>
            </a:extLst>
          </p:cNvPr>
          <p:cNvGrpSpPr/>
          <p:nvPr/>
        </p:nvGrpSpPr>
        <p:grpSpPr>
          <a:xfrm>
            <a:off x="7280169" y="2740012"/>
            <a:ext cx="4220969" cy="2668429"/>
            <a:chOff x="7708892" y="2744639"/>
            <a:chExt cx="4220969" cy="266842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245EAD-A380-E0CC-49B4-5A95BFA74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64BE9B9-24FA-5B57-918C-88EF4A53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E3BC64-E5C9-13B3-1192-2A52D8728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9B1609C-D213-5695-0B32-61AEB88A9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77CE3B7-1AB5-5FF6-3A28-7AFA4CEB5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0F58FDC-41A7-7F30-B254-53FA3992537C}"/>
              </a:ext>
            </a:extLst>
          </p:cNvPr>
          <p:cNvSpPr txBox="1"/>
          <p:nvPr/>
        </p:nvSpPr>
        <p:spPr>
          <a:xfrm>
            <a:off x="5466099" y="5343035"/>
            <a:ext cx="19700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Self-consistent?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3961EF-95C4-62DC-4E10-C334DB556715}"/>
              </a:ext>
            </a:extLst>
          </p:cNvPr>
          <p:cNvSpPr txBox="1"/>
          <p:nvPr/>
        </p:nvSpPr>
        <p:spPr>
          <a:xfrm>
            <a:off x="7367919" y="1092636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532B26A-4D0C-CA89-245A-A0262F4FD074}"/>
              </a:ext>
            </a:extLst>
          </p:cNvPr>
          <p:cNvGrpSpPr/>
          <p:nvPr/>
        </p:nvGrpSpPr>
        <p:grpSpPr>
          <a:xfrm>
            <a:off x="4202966" y="5381860"/>
            <a:ext cx="1129574" cy="307777"/>
            <a:chOff x="5314668" y="5381860"/>
            <a:chExt cx="1129574" cy="30777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A7EF2B2-3FA3-9B0D-0783-3FCF2DDE2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68" y="5537225"/>
              <a:ext cx="1129574" cy="0"/>
            </a:xfrm>
            <a:prstGeom prst="line">
              <a:avLst/>
            </a:prstGeom>
            <a:ln w="254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686607D-A4A6-D343-7769-B93E3BC7D479}"/>
                </a:ext>
              </a:extLst>
            </p:cNvPr>
            <p:cNvSpPr txBox="1"/>
            <p:nvPr/>
          </p:nvSpPr>
          <p:spPr>
            <a:xfrm>
              <a:off x="5667667" y="5381860"/>
              <a:ext cx="4914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Yes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D9653F-4F07-D185-09C9-6D1137171F7A}"/>
              </a:ext>
            </a:extLst>
          </p:cNvPr>
          <p:cNvGrpSpPr/>
          <p:nvPr/>
        </p:nvGrpSpPr>
        <p:grpSpPr>
          <a:xfrm>
            <a:off x="5336706" y="936653"/>
            <a:ext cx="1363637" cy="5864197"/>
            <a:chOff x="6381733" y="936653"/>
            <a:chExt cx="1363637" cy="586419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B7E8FE-7622-C279-28EF-C547890C2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6172" y="936653"/>
              <a:ext cx="1" cy="551631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6337AF1-30DF-DFBD-C5C1-D1981F6076C6}"/>
                </a:ext>
              </a:extLst>
            </p:cNvPr>
            <p:cNvCxnSpPr>
              <a:cxnSpLocks/>
            </p:cNvCxnSpPr>
            <p:nvPr/>
          </p:nvCxnSpPr>
          <p:spPr>
            <a:xfrm>
              <a:off x="7496173" y="5848350"/>
              <a:ext cx="0" cy="952500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FBA008-0316-BC21-420A-A60DAB69F591}"/>
                </a:ext>
              </a:extLst>
            </p:cNvPr>
            <p:cNvSpPr txBox="1"/>
            <p:nvPr/>
          </p:nvSpPr>
          <p:spPr>
            <a:xfrm>
              <a:off x="6381733" y="6288601"/>
              <a:ext cx="9967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Iterate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3CE56C-1EBB-50AF-6058-37715B4ACA1E}"/>
                </a:ext>
              </a:extLst>
            </p:cNvPr>
            <p:cNvSpPr txBox="1"/>
            <p:nvPr/>
          </p:nvSpPr>
          <p:spPr>
            <a:xfrm>
              <a:off x="7246975" y="6013296"/>
              <a:ext cx="49839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No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41D5CF1-0584-E2C3-381D-C4092303FDEE}"/>
              </a:ext>
            </a:extLst>
          </p:cNvPr>
          <p:cNvSpPr txBox="1"/>
          <p:nvPr/>
        </p:nvSpPr>
        <p:spPr>
          <a:xfrm>
            <a:off x="1558793" y="4372674"/>
            <a:ext cx="2721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Polymer density distribution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8C20902-E2D4-5A13-6058-84DD84C52DCA}"/>
              </a:ext>
            </a:extLst>
          </p:cNvPr>
          <p:cNvGrpSpPr/>
          <p:nvPr/>
        </p:nvGrpSpPr>
        <p:grpSpPr>
          <a:xfrm>
            <a:off x="1697613" y="1155441"/>
            <a:ext cx="2341205" cy="2263489"/>
            <a:chOff x="2692313" y="1263110"/>
            <a:chExt cx="2341205" cy="22634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A5A191-A64B-3A2B-E80C-56BF1D4E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234" y="1595953"/>
              <a:ext cx="1654840" cy="193064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F2E3CE-315C-4DC7-E972-A9F591C86780}"/>
                </a:ext>
              </a:extLst>
            </p:cNvPr>
            <p:cNvSpPr txBox="1"/>
            <p:nvPr/>
          </p:nvSpPr>
          <p:spPr>
            <a:xfrm>
              <a:off x="2692313" y="1263110"/>
              <a:ext cx="23412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Brush microstructure</a:t>
              </a:r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D016A7E-64E3-7EAD-FBEB-8E579A5823D8}"/>
              </a:ext>
            </a:extLst>
          </p:cNvPr>
          <p:cNvCxnSpPr>
            <a:cxnSpLocks/>
          </p:cNvCxnSpPr>
          <p:nvPr/>
        </p:nvCxnSpPr>
        <p:spPr>
          <a:xfrm flipV="1">
            <a:off x="2817888" y="3514725"/>
            <a:ext cx="0" cy="72207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A6EBE-2C1B-D4BB-D340-D4402AD3E7BA}"/>
              </a:ext>
            </a:extLst>
          </p:cNvPr>
          <p:cNvGrpSpPr/>
          <p:nvPr/>
        </p:nvGrpSpPr>
        <p:grpSpPr>
          <a:xfrm>
            <a:off x="5480954" y="1512887"/>
            <a:ext cx="1209864" cy="1048389"/>
            <a:chOff x="5480954" y="1512887"/>
            <a:chExt cx="1209864" cy="104838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60E07A-8B56-6378-4E6B-9842C6FE4B5E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1571256"/>
              <a:ext cx="0" cy="990020"/>
            </a:xfrm>
            <a:prstGeom prst="line">
              <a:avLst/>
            </a:prstGeom>
            <a:ln w="25400">
              <a:solidFill>
                <a:srgbClr val="0343DF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6D9985-0FFD-7A30-8528-7D4EB9A922CE}"/>
                </a:ext>
              </a:extLst>
            </p:cNvPr>
            <p:cNvSpPr txBox="1"/>
            <p:nvPr/>
          </p:nvSpPr>
          <p:spPr>
            <a:xfrm>
              <a:off x="5480954" y="1512887"/>
              <a:ext cx="852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Solve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C0DA3A-EBDE-9603-2673-62D7DC0B5986}"/>
                </a:ext>
              </a:extLst>
            </p:cNvPr>
            <p:cNvCxnSpPr/>
            <p:nvPr/>
          </p:nvCxnSpPr>
          <p:spPr>
            <a:xfrm>
              <a:off x="6441620" y="1571256"/>
              <a:ext cx="249198" cy="0"/>
            </a:xfrm>
            <a:prstGeom prst="line">
              <a:avLst/>
            </a:prstGeom>
            <a:ln w="25400">
              <a:solidFill>
                <a:srgbClr val="0343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79957E-848B-0362-850E-D646E766B5F7}"/>
              </a:ext>
            </a:extLst>
          </p:cNvPr>
          <p:cNvGrpSpPr/>
          <p:nvPr/>
        </p:nvGrpSpPr>
        <p:grpSpPr>
          <a:xfrm>
            <a:off x="4962395" y="2697815"/>
            <a:ext cx="1737948" cy="2529268"/>
            <a:chOff x="4962395" y="2697815"/>
            <a:chExt cx="1737948" cy="252926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29DA78-B4D4-511A-D788-53B1E49D7AC1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2735142"/>
              <a:ext cx="0" cy="2491941"/>
            </a:xfrm>
            <a:prstGeom prst="line">
              <a:avLst/>
            </a:prstGeom>
            <a:ln w="25400">
              <a:solidFill>
                <a:srgbClr val="028F1E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6A3558-AF4E-48E3-6B1B-4DAFA1C01B3F}"/>
                </a:ext>
              </a:extLst>
            </p:cNvPr>
            <p:cNvSpPr txBox="1"/>
            <p:nvPr/>
          </p:nvSpPr>
          <p:spPr>
            <a:xfrm>
              <a:off x="4962395" y="2697815"/>
              <a:ext cx="13843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Propagate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EB97EC-8DD8-09A5-E32C-F03762837914}"/>
                </a:ext>
              </a:extLst>
            </p:cNvPr>
            <p:cNvCxnSpPr/>
            <p:nvPr/>
          </p:nvCxnSpPr>
          <p:spPr>
            <a:xfrm>
              <a:off x="6451145" y="2735142"/>
              <a:ext cx="249198" cy="0"/>
            </a:xfrm>
            <a:prstGeom prst="line">
              <a:avLst/>
            </a:prstGeom>
            <a:ln w="25400">
              <a:solidFill>
                <a:srgbClr val="028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557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426C2-1A27-F0DC-94D2-26FD77D9C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39EF-FFBE-AE39-C7EE-4FCA21B6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3FFC6-3755-3371-94CA-DCD8486E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4F41E-C85C-57D8-73B4-713F5A0080E3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18370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D2D2-D81F-78BC-F881-5DD88C38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79A6-CA32-3EA3-6820-E2489BD4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FD517E-5AD4-87C5-A0B0-96BF73C3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2CC813-8ABF-6936-5C83-BEB98A3911EB}"/>
              </a:ext>
            </a:extLst>
          </p:cNvPr>
          <p:cNvGrpSpPr/>
          <p:nvPr/>
        </p:nvGrpSpPr>
        <p:grpSpPr>
          <a:xfrm>
            <a:off x="522126" y="2011621"/>
            <a:ext cx="10389291" cy="3815458"/>
            <a:chOff x="436401" y="2567672"/>
            <a:chExt cx="10389291" cy="38154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5E1EDF-746D-6878-3919-2B08F0EBE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733"/>
            <a:stretch/>
          </p:blipFill>
          <p:spPr>
            <a:xfrm>
              <a:off x="8576735" y="4275197"/>
              <a:ext cx="1786997" cy="14756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C19DC-0C27-65F0-7ED8-AB930A4DBB8D}"/>
                </a:ext>
              </a:extLst>
            </p:cNvPr>
            <p:cNvSpPr txBox="1"/>
            <p:nvPr/>
          </p:nvSpPr>
          <p:spPr>
            <a:xfrm>
              <a:off x="1831432" y="5845438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condensed</a:t>
              </a:r>
            </a:p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(attraction-dominated)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0F0CB5-86CD-9B0D-ECAB-774E837B1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452"/>
            <a:stretch/>
          </p:blipFill>
          <p:spPr>
            <a:xfrm>
              <a:off x="2728356" y="4208522"/>
              <a:ext cx="886911" cy="14756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7A772-C498-27CC-983E-BA126474916E}"/>
                </a:ext>
              </a:extLst>
            </p:cNvPr>
            <p:cNvSpPr txBox="1"/>
            <p:nvPr/>
          </p:nvSpPr>
          <p:spPr>
            <a:xfrm>
              <a:off x="8301567" y="5859910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swollen </a:t>
              </a:r>
              <a:br>
                <a:rPr lang="en-US" sz="1400" dirty="0">
                  <a:latin typeface="Lucida Bright" panose="02040602050505020304" pitchFamily="18" charset="0"/>
                </a:rPr>
              </a:br>
              <a:r>
                <a:rPr lang="en-US" sz="1400" dirty="0">
                  <a:latin typeface="Lucida Bright" panose="02040602050505020304" pitchFamily="18" charset="0"/>
                </a:rPr>
                <a:t>(repulsion-dominated)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F9B8FF-4185-7804-E08C-9954375D9579}"/>
                </a:ext>
              </a:extLst>
            </p:cNvPr>
            <p:cNvSpPr txBox="1"/>
            <p:nvPr/>
          </p:nvSpPr>
          <p:spPr>
            <a:xfrm>
              <a:off x="438543" y="2974157"/>
              <a:ext cx="17998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Polymer density distributions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97DAE0-CE6B-190C-03A6-FB2F7EF58C44}"/>
                </a:ext>
              </a:extLst>
            </p:cNvPr>
            <p:cNvSpPr txBox="1"/>
            <p:nvPr/>
          </p:nvSpPr>
          <p:spPr>
            <a:xfrm>
              <a:off x="436401" y="4777090"/>
              <a:ext cx="2142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Microstructure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46BA47C-53CE-009A-5FBE-FFBB466A9744}"/>
                </a:ext>
              </a:extLst>
            </p:cNvPr>
            <p:cNvGrpSpPr/>
            <p:nvPr/>
          </p:nvGrpSpPr>
          <p:grpSpPr>
            <a:xfrm>
              <a:off x="2343151" y="2567672"/>
              <a:ext cx="8167823" cy="1825590"/>
              <a:chOff x="2343151" y="2567672"/>
              <a:chExt cx="8167823" cy="182559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95A466-1CE4-3895-CA47-5270C651FD5C}"/>
                  </a:ext>
                </a:extLst>
              </p:cNvPr>
              <p:cNvGrpSpPr/>
              <p:nvPr/>
            </p:nvGrpSpPr>
            <p:grpSpPr>
              <a:xfrm>
                <a:off x="2343151" y="2567672"/>
                <a:ext cx="8167823" cy="1825590"/>
                <a:chOff x="1813985" y="2681972"/>
                <a:chExt cx="7876820" cy="1760548"/>
              </a:xfrm>
            </p:grpSpPr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3C55BAA6-9450-FF70-C661-2232B50FAE72}"/>
                    </a:ext>
                  </a:extLst>
                </p:cNvPr>
                <p:cNvSpPr/>
                <p:nvPr/>
              </p:nvSpPr>
              <p:spPr>
                <a:xfrm rot="5400000">
                  <a:off x="6075360" y="-704498"/>
                  <a:ext cx="125420" cy="697389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5AF869F-625C-1503-25F5-39ACA409BE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5322" y="2681972"/>
                  <a:ext cx="157694" cy="17083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D1A255B-4596-D896-01D9-97B17083B5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13985" y="2904838"/>
                  <a:ext cx="7876820" cy="1537682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86F2F0A-5C7E-BD58-223C-C05E86CD8DA1}"/>
                  </a:ext>
                </a:extLst>
              </p:cNvPr>
              <p:cNvSpPr/>
              <p:nvPr/>
            </p:nvSpPr>
            <p:spPr>
              <a:xfrm>
                <a:off x="4734452" y="2845909"/>
                <a:ext cx="3876148" cy="1488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7ADE6D-BFF8-F70C-CDEB-6BE05D776C3F}"/>
              </a:ext>
            </a:extLst>
          </p:cNvPr>
          <p:cNvGrpSpPr/>
          <p:nvPr/>
        </p:nvGrpSpPr>
        <p:grpSpPr>
          <a:xfrm>
            <a:off x="4869391" y="2242721"/>
            <a:ext cx="3826934" cy="3417591"/>
            <a:chOff x="4766735" y="2806444"/>
            <a:chExt cx="3826934" cy="34175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3B1347-A9B4-C6BE-D1B7-C719EBDDAAE4}"/>
                </a:ext>
              </a:extLst>
            </p:cNvPr>
            <p:cNvSpPr txBox="1"/>
            <p:nvPr/>
          </p:nvSpPr>
          <p:spPr>
            <a:xfrm>
              <a:off x="5036077" y="5916258"/>
              <a:ext cx="23674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Microphase segregated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409A5A-E96D-B981-76DF-1B5BA17B0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94" r="29771"/>
            <a:stretch/>
          </p:blipFill>
          <p:spPr>
            <a:xfrm>
              <a:off x="4797410" y="4300892"/>
              <a:ext cx="3259303" cy="14756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5E9F35D-23C9-FA40-BEE4-6A5277862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673" r="23474"/>
            <a:stretch/>
          </p:blipFill>
          <p:spPr>
            <a:xfrm>
              <a:off x="4766735" y="2806444"/>
              <a:ext cx="3826934" cy="1594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/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=0.4)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 and varying hydrophobicity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),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0D9BE3C-F86A-30D0-2BF1-8AD648F2F8AB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</p:spTree>
    <p:extLst>
      <p:ext uri="{BB962C8B-B14F-4D97-AF65-F5344CB8AC3E}">
        <p14:creationId xmlns:p14="http://schemas.microsoft.com/office/powerpoint/2010/main" val="19155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73162-CB0C-8A51-0647-05BF4721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5417-F4EE-F823-C9EC-A026A3A0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25454-473F-BC8D-4AD5-3CCD8D3F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880531-FC2D-68FF-7F75-558263416797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F36171-AC94-7657-2BEA-223E63DF14AE}"/>
              </a:ext>
            </a:extLst>
          </p:cNvPr>
          <p:cNvSpPr txBox="1"/>
          <p:nvPr/>
        </p:nvSpPr>
        <p:spPr>
          <a:xfrm>
            <a:off x="960849" y="3082343"/>
            <a:ext cx="3842385" cy="105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20000"/>
              </a:lnSpc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Bright" panose="02040602050505020304" pitchFamily="18" charset="0"/>
              </a:rPr>
              <a:t>As charge fraction is increased, multilayer morphologies with more layers become accessible</a:t>
            </a:r>
            <a:endParaRPr lang="en-US" dirty="0">
              <a:latin typeface="Lucida Bright" panose="020406020505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189FC7-DB0A-1F46-A296-7BC3F486960B}"/>
              </a:ext>
            </a:extLst>
          </p:cNvPr>
          <p:cNvGrpSpPr/>
          <p:nvPr/>
        </p:nvGrpSpPr>
        <p:grpSpPr>
          <a:xfrm>
            <a:off x="5403908" y="1474636"/>
            <a:ext cx="5903443" cy="4498752"/>
            <a:chOff x="4731542" y="1397126"/>
            <a:chExt cx="5903443" cy="449875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F8DBC0D-23DC-6D0C-C8D2-FEEFC0C89A8A}"/>
                </a:ext>
              </a:extLst>
            </p:cNvPr>
            <p:cNvGrpSpPr/>
            <p:nvPr/>
          </p:nvGrpSpPr>
          <p:grpSpPr>
            <a:xfrm>
              <a:off x="4731542" y="1397126"/>
              <a:ext cx="5903443" cy="4498752"/>
              <a:chOff x="2502692" y="1179624"/>
              <a:chExt cx="5903443" cy="4498752"/>
            </a:xfrm>
          </p:grpSpPr>
          <p:pic>
            <p:nvPicPr>
              <p:cNvPr id="10242" name="Picture 2">
                <a:extLst>
                  <a:ext uri="{FF2B5EF4-FFF2-40B4-BE49-F238E27FC236}">
                    <a16:creationId xmlns:a16="http://schemas.microsoft.com/office/drawing/2014/main" id="{C4F02809-C0C5-2D89-7954-6D0727C5AF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2692" y="1741823"/>
                <a:ext cx="5106585" cy="393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8E6DC2D-E46B-FBBF-B6AD-2C8CEC7DA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733"/>
              <a:stretch/>
            </p:blipFill>
            <p:spPr>
              <a:xfrm>
                <a:off x="3997565" y="1179624"/>
                <a:ext cx="1412636" cy="116654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590ED00-87C1-3D19-BA82-A1A89ED522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452"/>
              <a:stretch/>
            </p:blipFill>
            <p:spPr>
              <a:xfrm>
                <a:off x="3426580" y="3921808"/>
                <a:ext cx="886911" cy="147569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392FECA-3447-4BB3-4936-82808E72C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884" r="29771"/>
              <a:stretch/>
            </p:blipFill>
            <p:spPr>
              <a:xfrm>
                <a:off x="5862361" y="1953310"/>
                <a:ext cx="1485900" cy="147569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63FBF53-C20E-6988-AE4B-078ADE96E7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794" r="57922"/>
              <a:stretch/>
            </p:blipFill>
            <p:spPr>
              <a:xfrm>
                <a:off x="7309007" y="3429000"/>
                <a:ext cx="1097128" cy="1475690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14082C0-6FDF-A8CD-1761-D7374C2AE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157" y="3101654"/>
              <a:ext cx="911038" cy="15833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070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61DB-9910-A4FE-8BD2-C272B5FA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54CD-CC3A-1862-F9FE-73945B1D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Multilayered PE brushes are composed of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separate subpopulations of chains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1A7E2-19B1-DF95-3D15-325FD600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ABB112-A696-35A2-AAF0-7967D2DD805E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3364A2-64DB-F22D-D934-4D8E3C2001F3}"/>
              </a:ext>
            </a:extLst>
          </p:cNvPr>
          <p:cNvGrpSpPr/>
          <p:nvPr/>
        </p:nvGrpSpPr>
        <p:grpSpPr>
          <a:xfrm>
            <a:off x="440041" y="1784427"/>
            <a:ext cx="4438886" cy="3951039"/>
            <a:chOff x="357517" y="1707895"/>
            <a:chExt cx="3963295" cy="3527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/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=0.4,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=1.40</m:t>
                        </m:r>
                      </m:oMath>
                    </m:oMathPara>
                  </a14:m>
                  <a:endParaRPr lang="en-US" sz="2400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blipFill>
                  <a:blip r:embed="rId2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8CF335-252A-BE16-C790-98C4EB4FD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0491"/>
            <a:stretch/>
          </p:blipFill>
          <p:spPr>
            <a:xfrm>
              <a:off x="357517" y="2215466"/>
              <a:ext cx="3963295" cy="302014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FF12DA7-520D-F24F-702F-641DCF5B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577"/>
          <a:stretch/>
        </p:blipFill>
        <p:spPr>
          <a:xfrm>
            <a:off x="8833943" y="3093866"/>
            <a:ext cx="2296513" cy="264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3E0CA0-1084-230B-89C3-F052C362679C}"/>
              </a:ext>
            </a:extLst>
          </p:cNvPr>
          <p:cNvSpPr txBox="1"/>
          <p:nvPr/>
        </p:nvSpPr>
        <p:spPr>
          <a:xfrm>
            <a:off x="5278362" y="2953833"/>
            <a:ext cx="2756710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Mid-point less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more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non-existent between layers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68DDF3A-9D07-CF9F-83EE-1ED1B8C1E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152" y="1712557"/>
            <a:ext cx="797645" cy="2045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D1A9C56-D9CE-FB65-3E0D-EE5245D19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479" y="2182108"/>
            <a:ext cx="1353590" cy="47471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E5C18EB-AAC8-27F2-ADA9-E2E65FDD1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479" y="2656827"/>
            <a:ext cx="2145978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69BE1-C918-950E-2E45-BAEDF69B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3B61-0B40-7F1E-104A-AB221ACD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are favorable at high grafting densities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9E8A3-76D7-8A8C-15C6-3593B4B8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AC422-0839-CEA4-1451-64AA6070551C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 progress</a:t>
            </a:r>
            <a:endParaRPr lang="en-US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F3B692F-7506-F6C8-EAFA-4FFB4D74C844}"/>
              </a:ext>
            </a:extLst>
          </p:cNvPr>
          <p:cNvSpPr/>
          <p:nvPr/>
        </p:nvSpPr>
        <p:spPr>
          <a:xfrm rot="5400000">
            <a:off x="6116824" y="-2439662"/>
            <a:ext cx="246218" cy="96094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ucida Bright" panose="02040602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02830-492A-48A4-C593-0F6002C0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4" y="2288727"/>
            <a:ext cx="238970" cy="187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/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=0.35)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 &amp; hydrophobicity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), and varying grafting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blipFill>
                <a:blip r:embed="rId3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F077844-026E-0EF8-CC59-AB19EBD2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93" y="3171117"/>
            <a:ext cx="1639571" cy="1942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/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(</a:t>
                </a:r>
                <a:r>
                  <a:rPr lang="en-US" sz="1400" dirty="0" err="1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Isosurface</a:t>
                </a: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 plots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Lucida Grande" pitchFamily="2" charset="0"/>
                        <a:cs typeface="Lucida Grande" pitchFamily="2" charset="0"/>
                      </a:rPr>
                      <m:t>=0.10</m:t>
                    </m:r>
                  </m:oMath>
                </a14:m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66748C6-A11B-F8F0-45BF-229BE2734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028" y="3309838"/>
            <a:ext cx="2347938" cy="17525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68C5EE-1EB0-886B-85C1-52DF443FA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447" y="3342306"/>
            <a:ext cx="2350013" cy="16876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FCB15A-0A5A-8522-B49E-947800A6B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1997" y="3342533"/>
            <a:ext cx="2191031" cy="1687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8DF0D-FB1C-972E-6F1B-CF990984F015}"/>
              </a:ext>
            </a:extLst>
          </p:cNvPr>
          <p:cNvSpPr txBox="1"/>
          <p:nvPr/>
        </p:nvSpPr>
        <p:spPr>
          <a:xfrm>
            <a:off x="1010924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Multilayer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63A06-C994-C2E9-B7E8-15B6ACE32985}"/>
              </a:ext>
            </a:extLst>
          </p:cNvPr>
          <p:cNvSpPr txBox="1"/>
          <p:nvPr/>
        </p:nvSpPr>
        <p:spPr>
          <a:xfrm>
            <a:off x="9178561" y="5205098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Pinned micelle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0D806-163D-D894-49C9-22B8BE6B37D1}"/>
              </a:ext>
            </a:extLst>
          </p:cNvPr>
          <p:cNvSpPr txBox="1"/>
          <p:nvPr/>
        </p:nvSpPr>
        <p:spPr>
          <a:xfrm>
            <a:off x="3435151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Hole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516B2-A933-0AD2-A87D-DAD6726A632B}"/>
              </a:ext>
            </a:extLst>
          </p:cNvPr>
          <p:cNvSpPr txBox="1"/>
          <p:nvPr/>
        </p:nvSpPr>
        <p:spPr>
          <a:xfrm>
            <a:off x="6356105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Stripe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894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6" grpId="0"/>
      <p:bldP spid="6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84A27-887F-AF15-45F6-B2E78314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4FD3-6B61-41C0-2009-33C3B825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C0328F-10C0-4E44-9B3E-ED7D9CA1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80082-EA96-8DFC-5C91-474BC20D4E4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5244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C49C7-AF97-8844-6236-1AF1287B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11636-EA13-247A-4EDC-424BD19741D0}"/>
              </a:ext>
            </a:extLst>
          </p:cNvPr>
          <p:cNvSpPr txBox="1"/>
          <p:nvPr/>
        </p:nvSpPr>
        <p:spPr>
          <a:xfrm>
            <a:off x="338666" y="6475255"/>
            <a:ext cx="49530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Journal of Polymer Science: Part B: Polymer Physics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2010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48, 2548–2551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096A3-8E12-6D56-CD2F-96A26E847BED}"/>
              </a:ext>
            </a:extLst>
          </p:cNvPr>
          <p:cNvSpPr txBox="1"/>
          <p:nvPr/>
        </p:nvSpPr>
        <p:spPr>
          <a:xfrm>
            <a:off x="2624667" y="1653741"/>
            <a:ext cx="694266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“We are witnessing the merger of Physics, Chemistry, and Biology with the fastest growth occurring at the interfaces between these disciplines. 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Polymer physics, as the most mature part of soft matter and biophysics, is uniquely poised to be at the center of this growth.”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	– M. Rubinstein</a:t>
            </a:r>
          </a:p>
        </p:txBody>
      </p:sp>
    </p:spTree>
    <p:extLst>
      <p:ext uri="{BB962C8B-B14F-4D97-AF65-F5344CB8AC3E}">
        <p14:creationId xmlns:p14="http://schemas.microsoft.com/office/powerpoint/2010/main" val="2669343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4472-8390-C311-4AC0-74032C9F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B40F-F905-6FDF-C1AF-A0F558A7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Application of theory to biomacromolecules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0CC1A-D9C9-C323-CF02-DE90501A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F2E6B-D073-E827-F422-81E92D0572A5}"/>
              </a:ext>
            </a:extLst>
          </p:cNvPr>
          <p:cNvSpPr txBox="1"/>
          <p:nvPr/>
        </p:nvSpPr>
        <p:spPr>
          <a:xfrm>
            <a:off x="416982" y="1745122"/>
            <a:ext cx="5632450" cy="415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Intrinsically disordered proteins (IDPs) pose unique challenges for study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Don’t take folded conformations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Each amino acid can possess its own charge and hydrophobicity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However, IDPs such as neurofilaments are crucial to life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Neurofilaments added complexity of being multicomponent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BBBE-63DD-4AAC-8805-41EA8ED0F86F}"/>
              </a:ext>
            </a:extLst>
          </p:cNvPr>
          <p:cNvSpPr txBox="1"/>
          <p:nvPr/>
        </p:nvSpPr>
        <p:spPr>
          <a:xfrm>
            <a:off x="6288616" y="1745122"/>
            <a:ext cx="5810250" cy="187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3-year collaboration with Erika Ding of Kumar group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Robust experimental framework for synthesizing neurofilament-derived protein brushes and measuring their height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2D5A692-13CA-7097-3324-EB807303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552" y="3874281"/>
            <a:ext cx="2488377" cy="222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68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35A4-9021-959A-068F-AEDD7DCCE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C047-46E2-BE2D-1A35-AF2DE728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microscopic mechanisms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for macroscopic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DFD55-E291-61C7-3EE8-CC2BB457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B103F-C0DF-B7B1-688F-BEC569C1770D}"/>
              </a:ext>
            </a:extLst>
          </p:cNvPr>
          <p:cNvSpPr txBox="1"/>
          <p:nvPr/>
        </p:nvSpPr>
        <p:spPr>
          <a:xfrm>
            <a:off x="347662" y="1243117"/>
            <a:ext cx="6124576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Coarse-graining without losing chemical detail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5ADE8FE-3C12-4651-03E6-854DF4A3F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305059"/>
            <a:ext cx="4454925" cy="108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8BDE1-1C59-91CE-4A83-F49D235FB93C}"/>
              </a:ext>
            </a:extLst>
          </p:cNvPr>
          <p:cNvSpPr txBox="1"/>
          <p:nvPr/>
        </p:nvSpPr>
        <p:spPr>
          <a:xfrm>
            <a:off x="6212566" y="1212853"/>
            <a:ext cx="5514975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Good agreement with experimental results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9B28DB16-3600-C860-6CC0-ACF33BE0E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61" y="1749706"/>
            <a:ext cx="2844440" cy="226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>
            <a:extLst>
              <a:ext uri="{FF2B5EF4-FFF2-40B4-BE49-F238E27FC236}">
                <a16:creationId xmlns:a16="http://schemas.microsoft.com/office/drawing/2014/main" id="{D5146411-7EA2-76BA-206B-5062B047F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99"/>
          <a:stretch/>
        </p:blipFill>
        <p:spPr bwMode="auto">
          <a:xfrm>
            <a:off x="2880924" y="4596119"/>
            <a:ext cx="6430151" cy="16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8C6D95-09D2-87A6-5FC0-DAE28FDF9476}"/>
              </a:ext>
            </a:extLst>
          </p:cNvPr>
          <p:cNvSpPr txBox="1"/>
          <p:nvPr/>
        </p:nvSpPr>
        <p:spPr>
          <a:xfrm>
            <a:off x="347662" y="4113744"/>
            <a:ext cx="10191749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Mechanism: conformational transition through coexisting morphology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C815A0-0F57-4D3F-1D72-1E4B20F4CFD9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Ding, Kumar,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Biomacromolecules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25(1), 328-337.</a:t>
            </a:r>
          </a:p>
        </p:txBody>
      </p:sp>
    </p:spTree>
    <p:extLst>
      <p:ext uri="{BB962C8B-B14F-4D97-AF65-F5344CB8AC3E}">
        <p14:creationId xmlns:p14="http://schemas.microsoft.com/office/powerpoint/2010/main" val="39020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5DB30-FF0B-1BC6-DB8A-4DFEB52EF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0BC9-FE0E-2542-ACE7-34DB52C0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Sequence—structure relationship can be probed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by informing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8DF4F-DCD4-97C5-FC2E-20D081C1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1C8291-550D-AFEA-72FC-0D0ED7F6C5A6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09530-A527-FDE5-4FB9-8A72675620A7}"/>
              </a:ext>
            </a:extLst>
          </p:cNvPr>
          <p:cNvSpPr txBox="1"/>
          <p:nvPr/>
        </p:nvSpPr>
        <p:spPr>
          <a:xfrm>
            <a:off x="766233" y="2515284"/>
            <a:ext cx="4948767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Theory: negatively charged region expels </a:t>
            </a: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 NFH into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883FD-EC23-BF05-7233-CE7937EB9375}"/>
              </a:ext>
            </a:extLst>
          </p:cNvPr>
          <p:cNvSpPr txBox="1"/>
          <p:nvPr/>
        </p:nvSpPr>
        <p:spPr>
          <a:xfrm>
            <a:off x="6327777" y="2515284"/>
            <a:ext cx="5676901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Expt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deleting this region shrinks brush consistent with theoretical predictions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91A4C5-5BD2-A08D-9A50-B33AC78F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43" y="1253557"/>
            <a:ext cx="4416313" cy="1015479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2AD3B2C2-4558-AED3-00A6-4E440036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3488174"/>
            <a:ext cx="3458209" cy="265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88B15EE0-70CE-40DD-07C5-E44DA3521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04" y="3463956"/>
            <a:ext cx="4153564" cy="266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1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608B-84EC-A46C-2E46-9F577BD5F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4837-21EB-BA09-9185-0E9E2719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the roles of each subunit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in multicomponent brushes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A4273-E8FA-4408-6D22-F8DB71AF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5C6993-BD26-21E5-DFFE-2A1570A77675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F019D-0A06-D4CF-9AA5-7D022017E525}"/>
              </a:ext>
            </a:extLst>
          </p:cNvPr>
          <p:cNvSpPr txBox="1"/>
          <p:nvPr/>
        </p:nvSpPr>
        <p:spPr>
          <a:xfrm>
            <a:off x="5020084" y="2041668"/>
            <a:ext cx="2150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Phosphorylation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D3DD8-BC9D-BA6A-26DC-5F8E9696E6B2}"/>
              </a:ext>
            </a:extLst>
          </p:cNvPr>
          <p:cNvSpPr txBox="1"/>
          <p:nvPr/>
        </p:nvSpPr>
        <p:spPr>
          <a:xfrm>
            <a:off x="3980781" y="5049602"/>
            <a:ext cx="4333876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97306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NFL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Negatively charged core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B6A72-538A-C705-AAA7-11881E9E9C3C}"/>
              </a:ext>
            </a:extLst>
          </p:cNvPr>
          <p:cNvSpPr txBox="1"/>
          <p:nvPr/>
        </p:nvSpPr>
        <p:spPr>
          <a:xfrm>
            <a:off x="3980781" y="5490038"/>
            <a:ext cx="470852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28F1E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NFM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Multilayered scaffolding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CC612-38E7-D8C2-2B9E-92925E464DA5}"/>
              </a:ext>
            </a:extLst>
          </p:cNvPr>
          <p:cNvSpPr txBox="1"/>
          <p:nvPr/>
        </p:nvSpPr>
        <p:spPr>
          <a:xfrm>
            <a:off x="3980781" y="5927030"/>
            <a:ext cx="45899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</a:pPr>
            <a:r>
              <a:rPr lang="en-US" sz="1600" b="1" dirty="0">
                <a:solidFill>
                  <a:srgbClr val="0343DF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NFH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Expelled by NFL and NFM upon </a:t>
            </a:r>
            <a:r>
              <a:rPr lang="en-US" sz="1600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CEC332-2F78-7F67-697E-35ACDFC44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076980"/>
            <a:ext cx="2769403" cy="21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196BFE-603F-9637-FCC4-5E7A3BC5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17" y="1076980"/>
            <a:ext cx="2763066" cy="21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0F5A8F-8FEF-F4E7-4A47-6DA4832606CE}"/>
              </a:ext>
            </a:extLst>
          </p:cNvPr>
          <p:cNvCxnSpPr>
            <a:cxnSpLocks/>
          </p:cNvCxnSpPr>
          <p:nvPr/>
        </p:nvCxnSpPr>
        <p:spPr>
          <a:xfrm>
            <a:off x="5127632" y="1949848"/>
            <a:ext cx="1810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576ADD51-CF17-A6A9-1B5D-00097B411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8706" y="3294721"/>
            <a:ext cx="1362075" cy="144995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F1B4E97-833B-7C55-DE10-149FD32F6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6199" y="3343741"/>
            <a:ext cx="1444677" cy="14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43E8-D245-01C9-140E-0FA4EAAD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428F-7CE9-E07D-1EDB-CAAD9F39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FD033-093C-BCAB-96E4-CC66A8C5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A7C41-A7D1-8073-9704-60945F1E7D0F}"/>
              </a:ext>
            </a:extLst>
          </p:cNvPr>
          <p:cNvSpPr txBox="1"/>
          <p:nvPr/>
        </p:nvSpPr>
        <p:spPr>
          <a:xfrm>
            <a:off x="568562" y="1751015"/>
            <a:ext cx="7104781" cy="430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PE brushes possess a wealth of morphologies we have yet to fully understand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SCFT provides the microstructure (look) and the interactions (control) governing their behavior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a unified picture for brush morphologies across the parameter space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the sequence—structure (chemistry—physics) relationship in multicomponent neurofilament-derived brushes (biology)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DA7DDD-7F9A-5D1E-805F-A7A1E9703CD4}"/>
              </a:ext>
            </a:extLst>
          </p:cNvPr>
          <p:cNvGrpSpPr/>
          <p:nvPr/>
        </p:nvGrpSpPr>
        <p:grpSpPr>
          <a:xfrm>
            <a:off x="8071048" y="1112255"/>
            <a:ext cx="1472748" cy="1520517"/>
            <a:chOff x="8393642" y="1331806"/>
            <a:chExt cx="1786825" cy="1844781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6794F2F-E68C-3F02-AEB4-5D9AE550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93642" y="1724025"/>
              <a:ext cx="1773426" cy="14525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135054-A8D9-9B7F-E55A-155985811BE3}"/>
                </a:ext>
              </a:extLst>
            </p:cNvPr>
            <p:cNvSpPr txBox="1"/>
            <p:nvPr/>
          </p:nvSpPr>
          <p:spPr>
            <a:xfrm>
              <a:off x="8513593" y="1331806"/>
              <a:ext cx="1666874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Morphology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541D2C-A714-3009-DB86-ACE961AD185A}"/>
              </a:ext>
            </a:extLst>
          </p:cNvPr>
          <p:cNvGrpSpPr/>
          <p:nvPr/>
        </p:nvGrpSpPr>
        <p:grpSpPr>
          <a:xfrm>
            <a:off x="10296378" y="1103138"/>
            <a:ext cx="1470297" cy="1502207"/>
            <a:chOff x="10457031" y="1331806"/>
            <a:chExt cx="1805593" cy="1844781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7856595-00C3-15FA-63ED-7D7C13F6D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08687" y="1724026"/>
              <a:ext cx="1140040" cy="14525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A853D1-99C9-8C8A-EF7F-88E7DB19E703}"/>
                </a:ext>
              </a:extLst>
            </p:cNvPr>
            <p:cNvSpPr txBox="1"/>
            <p:nvPr/>
          </p:nvSpPr>
          <p:spPr>
            <a:xfrm>
              <a:off x="10457031" y="1331806"/>
              <a:ext cx="1805593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Microstructure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CD717A8-5441-4CAF-EF17-B93B290B7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156" y="2741351"/>
            <a:ext cx="3124482" cy="23796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FBAEAF-AC90-1634-E419-EA5165CD6C45}"/>
              </a:ext>
            </a:extLst>
          </p:cNvPr>
          <p:cNvGrpSpPr/>
          <p:nvPr/>
        </p:nvGrpSpPr>
        <p:grpSpPr>
          <a:xfrm>
            <a:off x="8807549" y="5276439"/>
            <a:ext cx="2223977" cy="1266194"/>
            <a:chOff x="8807549" y="5276439"/>
            <a:chExt cx="2223977" cy="12661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02670-1450-7809-A8ED-9594AF549264}"/>
                </a:ext>
              </a:extLst>
            </p:cNvPr>
            <p:cNvSpPr txBox="1"/>
            <p:nvPr/>
          </p:nvSpPr>
          <p:spPr>
            <a:xfrm>
              <a:off x="10103189" y="5590928"/>
              <a:ext cx="928337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97306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NFL </a:t>
              </a:r>
              <a:r>
                <a:rPr lang="en-US" sz="1400" dirty="0">
                  <a:solidFill>
                    <a:srgbClr val="028F1E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NFM </a:t>
              </a:r>
              <a:r>
                <a:rPr lang="en-US" sz="1400" dirty="0">
                  <a:solidFill>
                    <a:srgbClr val="0343DF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NFH</a:t>
              </a:r>
              <a:endParaRPr lang="en-US" sz="1400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24FD9EA-29BB-B2EE-9A17-A7509238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8822272" y="5261716"/>
              <a:ext cx="1266194" cy="1295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14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3243-50ED-F786-7FB0-1ACA7C9BA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2DF8-1313-F33B-0013-C457002A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4F638-EADB-E8DF-0F17-A075F836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B8091-E530-7732-71CC-41F2F18334FE}"/>
              </a:ext>
            </a:extLst>
          </p:cNvPr>
          <p:cNvSpPr txBox="1"/>
          <p:nvPr/>
        </p:nvSpPr>
        <p:spPr>
          <a:xfrm>
            <a:off x="601135" y="1440393"/>
            <a:ext cx="5494865" cy="460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Mentors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Rui Wang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Joelle Frechette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Marissa Yáñez, Ph.D. </a:t>
            </a:r>
          </a:p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Collaborators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Erika Ding, Ph.D., Prof. Sanjay Kumar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Wang Group (Chao Duan, Nikhil, Ian, Chao Fang)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Undergrads (Kent, Terran, Josh)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256E3-0673-7818-7A3E-93527C5500E5}"/>
              </a:ext>
            </a:extLst>
          </p:cNvPr>
          <p:cNvSpPr txBox="1"/>
          <p:nvPr/>
        </p:nvSpPr>
        <p:spPr>
          <a:xfrm>
            <a:off x="6807203" y="3537919"/>
            <a:ext cx="5147731" cy="2593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Funding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NSF GRFP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Blavatnik Innovation Fellowship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Graduate Assembly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Graduate Division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C67B2-F1B7-31FE-8C22-933C514D2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25" t="204" r="7373"/>
          <a:stretch/>
        </p:blipFill>
        <p:spPr>
          <a:xfrm>
            <a:off x="9491135" y="1245288"/>
            <a:ext cx="1862665" cy="1862665"/>
          </a:xfrm>
          <a:prstGeom prst="rect">
            <a:avLst/>
          </a:prstGeom>
        </p:spPr>
      </p:pic>
      <p:pic>
        <p:nvPicPr>
          <p:cNvPr id="1026" name="Picture 2" descr="Rui Wang">
            <a:extLst>
              <a:ext uri="{FF2B5EF4-FFF2-40B4-BE49-F238E27FC236}">
                <a16:creationId xmlns:a16="http://schemas.microsoft.com/office/drawing/2014/main" id="{085C8CEB-39B0-F5B7-6117-E7AF27745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7357533" y="1245287"/>
            <a:ext cx="1862666" cy="186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255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D32DF-5021-549D-927D-C73CC6A8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D70A47-3B27-626A-48FB-274E6C82B272}"/>
              </a:ext>
            </a:extLst>
          </p:cNvPr>
          <p:cNvSpPr txBox="1">
            <a:spLocks/>
          </p:cNvSpPr>
          <p:nvPr/>
        </p:nvSpPr>
        <p:spPr>
          <a:xfrm>
            <a:off x="133350" y="136523"/>
            <a:ext cx="10515600" cy="800128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r>
              <a:rPr lang="en-US" dirty="0">
                <a:latin typeface="Lucida Bright" panose="02040602050505020304" pitchFamily="18" charset="0"/>
              </a:rPr>
              <a:t>Friends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5DF8F-3356-FEC2-DF3E-6228D83E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056655"/>
            <a:ext cx="11961389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04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EAFB2-A636-4B41-F01C-A86D60B6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5E6A-5CF1-E381-A533-7BB4279A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Family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E6184D-2DF0-CF35-D23A-2466D59D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0827" y="631825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44555F65-B227-115F-2216-CE23CBDDA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74752" y="1044184"/>
            <a:ext cx="4276600" cy="3207450"/>
          </a:xfrm>
          <a:prstGeom prst="rect">
            <a:avLst/>
          </a:prstGeom>
        </p:spPr>
      </p:pic>
      <p:pic>
        <p:nvPicPr>
          <p:cNvPr id="7" name="Picture 6" descr="A group of people eating food on a street&#10;&#10;AI-generated content may be incorrect.">
            <a:extLst>
              <a:ext uri="{FF2B5EF4-FFF2-40B4-BE49-F238E27FC236}">
                <a16:creationId xmlns:a16="http://schemas.microsoft.com/office/drawing/2014/main" id="{31EAD531-30C9-A48A-3AE5-601FA4901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/>
          <a:stretch/>
        </p:blipFill>
        <p:spPr>
          <a:xfrm rot="5400000">
            <a:off x="3744257" y="4444118"/>
            <a:ext cx="2209009" cy="1966063"/>
          </a:xfrm>
          <a:prstGeom prst="rect">
            <a:avLst/>
          </a:prstGeom>
        </p:spPr>
      </p:pic>
      <p:pic>
        <p:nvPicPr>
          <p:cNvPr id="9" name="Picture 8" descr="A group of people sitting around a table&#10;&#10;AI-generated content may be incorrect.">
            <a:extLst>
              <a:ext uri="{FF2B5EF4-FFF2-40B4-BE49-F238E27FC236}">
                <a16:creationId xmlns:a16="http://schemas.microsoft.com/office/drawing/2014/main" id="{F7265543-AFD3-36CA-1AB0-D23BE9E4C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79" y="1045632"/>
            <a:ext cx="4276598" cy="3206002"/>
          </a:xfrm>
          <a:prstGeom prst="rect">
            <a:avLst/>
          </a:prstGeom>
        </p:spPr>
      </p:pic>
      <p:pic>
        <p:nvPicPr>
          <p:cNvPr id="21" name="Picture 20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21F18D03-084D-005C-8816-6249D1BEC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08" y="5440441"/>
            <a:ext cx="1381739" cy="1091211"/>
          </a:xfrm>
          <a:prstGeom prst="rect">
            <a:avLst/>
          </a:prstGeom>
        </p:spPr>
      </p:pic>
      <p:pic>
        <p:nvPicPr>
          <p:cNvPr id="23" name="Picture 22" descr="A person and person posing for a picture&#10;&#10;AI-generated content may be incorrect.">
            <a:extLst>
              <a:ext uri="{FF2B5EF4-FFF2-40B4-BE49-F238E27FC236}">
                <a16:creationId xmlns:a16="http://schemas.microsoft.com/office/drawing/2014/main" id="{37D2467A-CBC8-08CD-2E3F-3B5459CEDA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97" y="1063859"/>
            <a:ext cx="2491205" cy="1868404"/>
          </a:xfrm>
          <a:prstGeom prst="rect">
            <a:avLst/>
          </a:prstGeom>
        </p:spPr>
      </p:pic>
      <p:pic>
        <p:nvPicPr>
          <p:cNvPr id="27" name="Picture 26" descr="A group of people on a boat&#10;&#10;AI-generated content may be incorrect.">
            <a:extLst>
              <a:ext uri="{FF2B5EF4-FFF2-40B4-BE49-F238E27FC236}">
                <a16:creationId xmlns:a16="http://schemas.microsoft.com/office/drawing/2014/main" id="{695F179E-F798-05C1-09EE-F34DA6CAA5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10" y="4322643"/>
            <a:ext cx="2945347" cy="2209009"/>
          </a:xfrm>
          <a:prstGeom prst="rect">
            <a:avLst/>
          </a:prstGeom>
        </p:spPr>
      </p:pic>
      <p:pic>
        <p:nvPicPr>
          <p:cNvPr id="29" name="Picture 28" descr="A person and person sitting on a bench&#10;&#10;AI-generated content may be incorrect.">
            <a:extLst>
              <a:ext uri="{FF2B5EF4-FFF2-40B4-BE49-F238E27FC236}">
                <a16:creationId xmlns:a16="http://schemas.microsoft.com/office/drawing/2014/main" id="{060F1A5F-D570-E1C1-2FFC-7F2A89C10D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" t="19961" r="4030" b="11250"/>
          <a:stretch/>
        </p:blipFill>
        <p:spPr>
          <a:xfrm>
            <a:off x="9269997" y="3009365"/>
            <a:ext cx="2491205" cy="12422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9A1D3A-86A0-FC49-0D8E-C20C400F452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-1" b="10811"/>
          <a:stretch/>
        </p:blipFill>
        <p:spPr>
          <a:xfrm>
            <a:off x="5921308" y="4322643"/>
            <a:ext cx="1381739" cy="1020884"/>
          </a:xfrm>
          <a:prstGeom prst="rect">
            <a:avLst/>
          </a:prstGeom>
        </p:spPr>
      </p:pic>
      <p:pic>
        <p:nvPicPr>
          <p:cNvPr id="35" name="Picture 34" descr="A black cat sitting on a rug&#10;&#10;AI-generated content may be incorrect.">
            <a:extLst>
              <a:ext uri="{FF2B5EF4-FFF2-40B4-BE49-F238E27FC236}">
                <a16:creationId xmlns:a16="http://schemas.microsoft.com/office/drawing/2014/main" id="{6CF6DC8E-EA30-2D34-B3AC-9C9F6C056F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5806" r="18273"/>
          <a:stretch/>
        </p:blipFill>
        <p:spPr>
          <a:xfrm rot="5400000">
            <a:off x="9105112" y="4371825"/>
            <a:ext cx="2208651" cy="2116172"/>
          </a:xfrm>
          <a:prstGeom prst="rect">
            <a:avLst/>
          </a:prstGeom>
        </p:spPr>
      </p:pic>
      <p:pic>
        <p:nvPicPr>
          <p:cNvPr id="37" name="Picture 36" descr="A white cat lying on its back on a carpet&#10;&#10;AI-generated content may be incorrect.">
            <a:extLst>
              <a:ext uri="{FF2B5EF4-FFF2-40B4-BE49-F238E27FC236}">
                <a16:creationId xmlns:a16="http://schemas.microsoft.com/office/drawing/2014/main" id="{5DBE8D51-91E7-437C-4F00-C31C9FF823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22694" y="4598770"/>
            <a:ext cx="2209010" cy="165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85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205F4-7DAA-35DD-D6AA-1C97C8288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6782-FE85-3633-F898-AA6111E4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…and of course,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FEC39D-C38B-5521-07A8-EE088D5C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9" descr="A person and person taking a selfie&#10;&#10;AI-generated content may be incorrect.">
            <a:extLst>
              <a:ext uri="{FF2B5EF4-FFF2-40B4-BE49-F238E27FC236}">
                <a16:creationId xmlns:a16="http://schemas.microsoft.com/office/drawing/2014/main" id="{E3800A1E-5A02-AB82-D63B-D2900284F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70362" y="1679577"/>
            <a:ext cx="3073400" cy="2305050"/>
          </a:xfrm>
          <a:prstGeom prst="rect">
            <a:avLst/>
          </a:prstGeom>
        </p:spPr>
      </p:pic>
      <p:pic>
        <p:nvPicPr>
          <p:cNvPr id="12" name="Picture 11" descr="A child playing a trumpet&#10;&#10;AI-generated content may be incorrect.">
            <a:extLst>
              <a:ext uri="{FF2B5EF4-FFF2-40B4-BE49-F238E27FC236}">
                <a16:creationId xmlns:a16="http://schemas.microsoft.com/office/drawing/2014/main" id="{5125915F-15D5-E5E2-C51E-34ADD4B14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168" y="4542453"/>
            <a:ext cx="2907632" cy="1933575"/>
          </a:xfrm>
          <a:prstGeom prst="rect">
            <a:avLst/>
          </a:prstGeom>
        </p:spPr>
      </p:pic>
      <p:pic>
        <p:nvPicPr>
          <p:cNvPr id="13" name="Picture 12" descr="A person and person smiling at the camera&#10;&#10;AI-generated content may be incorrect.">
            <a:extLst>
              <a:ext uri="{FF2B5EF4-FFF2-40B4-BE49-F238E27FC236}">
                <a16:creationId xmlns:a16="http://schemas.microsoft.com/office/drawing/2014/main" id="{0ACEBE3D-BE41-6372-40F6-F2DD702B3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25812" y="1132812"/>
            <a:ext cx="2878667" cy="2159000"/>
          </a:xfrm>
          <a:prstGeom prst="rect">
            <a:avLst/>
          </a:prstGeom>
        </p:spPr>
      </p:pic>
      <p:pic>
        <p:nvPicPr>
          <p:cNvPr id="15" name="Picture 14" descr="A person and person smiling for a picture&#10;&#10;AI-generated content may be incorrect.">
            <a:extLst>
              <a:ext uri="{FF2B5EF4-FFF2-40B4-BE49-F238E27FC236}">
                <a16:creationId xmlns:a16="http://schemas.microsoft.com/office/drawing/2014/main" id="{01FA7815-F592-1115-C6AE-DD4BBE5D8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25811" y="3389548"/>
            <a:ext cx="2896614" cy="2172460"/>
          </a:xfrm>
          <a:prstGeom prst="rect">
            <a:avLst/>
          </a:prstGeom>
        </p:spPr>
      </p:pic>
      <p:pic>
        <p:nvPicPr>
          <p:cNvPr id="17" name="Picture 16" descr="A person and person standing together&#10;&#10;AI-generated content may be incorrect.">
            <a:extLst>
              <a:ext uri="{FF2B5EF4-FFF2-40B4-BE49-F238E27FC236}">
                <a16:creationId xmlns:a16="http://schemas.microsoft.com/office/drawing/2014/main" id="{6399136D-CC50-C588-64DB-E42343497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t="12416" r="18750" b="13163"/>
          <a:stretch/>
        </p:blipFill>
        <p:spPr>
          <a:xfrm rot="5400000">
            <a:off x="6815768" y="2288282"/>
            <a:ext cx="2456862" cy="1905000"/>
          </a:xfrm>
          <a:prstGeom prst="rect">
            <a:avLst/>
          </a:prstGeom>
        </p:spPr>
      </p:pic>
      <p:pic>
        <p:nvPicPr>
          <p:cNvPr id="19" name="Picture 18" descr="A person and person taking a selfie&#10;&#10;AI-generated content may be incorrect.">
            <a:extLst>
              <a:ext uri="{FF2B5EF4-FFF2-40B4-BE49-F238E27FC236}">
                <a16:creationId xmlns:a16="http://schemas.microsoft.com/office/drawing/2014/main" id="{E1094E57-4D70-5D02-E72B-0709842858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45" y="2535637"/>
            <a:ext cx="1087637" cy="193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0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33EFC-0871-CF79-AD19-0ADC3629AA74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60810-66B5-F4C0-B5CC-172AA05E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7203-B22F-1BD7-D8DE-36BE8FD9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A31F23-91E3-B9E0-9749-41ACC4E1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734E8-5474-BAEF-E7CE-8D569B521299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64580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4F195-6796-AA64-8C5B-78CAE8B7B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3F2A-520A-1E80-19CB-1C0FE420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around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B45CB-6E1B-0FED-6216-09C8C215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6B048-2530-752E-2649-1C6E0FE759F9}"/>
              </a:ext>
            </a:extLst>
          </p:cNvPr>
          <p:cNvSpPr txBox="1"/>
          <p:nvPr/>
        </p:nvSpPr>
        <p:spPr>
          <a:xfrm>
            <a:off x="210691" y="6356352"/>
            <a:ext cx="10655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Bui, Kim,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King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Acc. Chem. Res.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2022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55, 484-494. Li,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Martinez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Microporous and Mesoporous Mater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373, 113100.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Patel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Chem.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11:1199677.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Srivastav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Weber, Radke.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40(13), 6666-6674.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Voke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ACS Sensors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6(8), 2802–2814.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8E0475-87A4-E843-5376-1FA7DF9F2CD8}"/>
              </a:ext>
            </a:extLst>
          </p:cNvPr>
          <p:cNvGrpSpPr/>
          <p:nvPr/>
        </p:nvGrpSpPr>
        <p:grpSpPr>
          <a:xfrm>
            <a:off x="1140937" y="1314847"/>
            <a:ext cx="2645833" cy="2101509"/>
            <a:chOff x="1208891" y="1392251"/>
            <a:chExt cx="2645833" cy="210150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A3890C9-74C7-659C-48B1-11D098F96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4331" y="2008315"/>
              <a:ext cx="2129735" cy="1485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068F1A-0AB1-E510-98EC-E893307FA911}"/>
                </a:ext>
              </a:extLst>
            </p:cNvPr>
            <p:cNvSpPr txBox="1"/>
            <p:nvPr/>
          </p:nvSpPr>
          <p:spPr>
            <a:xfrm>
              <a:off x="1208891" y="1392251"/>
              <a:ext cx="264583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Ionomers in electrochemical cells reducing CO</a:t>
              </a:r>
              <a:r>
                <a:rPr lang="en-US" sz="1400" baseline="-25000" dirty="0">
                  <a:latin typeface="Lucida Bright" panose="02040602050505020304" pitchFamily="18" charset="0"/>
                </a:rPr>
                <a:t>2</a:t>
              </a:r>
              <a:endParaRPr lang="en-US" sz="1400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C6A65B-7298-570E-2445-4111DCF2EDFE}"/>
              </a:ext>
            </a:extLst>
          </p:cNvPr>
          <p:cNvGrpSpPr/>
          <p:nvPr/>
        </p:nvGrpSpPr>
        <p:grpSpPr>
          <a:xfrm>
            <a:off x="4578544" y="1314847"/>
            <a:ext cx="3124387" cy="2144165"/>
            <a:chOff x="4578543" y="1392251"/>
            <a:chExt cx="3124387" cy="2144165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D97D7C11-B081-343E-7F8C-0C26F6DA9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5557" y="1958126"/>
              <a:ext cx="1565920" cy="157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42DA82-F49D-0364-17E6-3AD5BC8EB722}"/>
                </a:ext>
              </a:extLst>
            </p:cNvPr>
            <p:cNvSpPr txBox="1"/>
            <p:nvPr/>
          </p:nvSpPr>
          <p:spPr>
            <a:xfrm>
              <a:off x="4578543" y="1392251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Polymer—ceramic composite electrolytes for Li metal batteries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2C7199-AD97-09D7-0B0C-EB7BB64D960F}"/>
              </a:ext>
            </a:extLst>
          </p:cNvPr>
          <p:cNvGrpSpPr/>
          <p:nvPr/>
        </p:nvGrpSpPr>
        <p:grpSpPr>
          <a:xfrm>
            <a:off x="8243349" y="1314847"/>
            <a:ext cx="3001435" cy="2101509"/>
            <a:chOff x="8243350" y="1392251"/>
            <a:chExt cx="3001434" cy="2101509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6EEDE2A-DBD3-F5FF-C54B-E4EAD8177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1"/>
            <a:stretch/>
          </p:blipFill>
          <p:spPr bwMode="auto">
            <a:xfrm>
              <a:off x="9006168" y="2012155"/>
              <a:ext cx="1475799" cy="1481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A8D1F1-CD6C-A569-02E8-6BF5ED2C6C38}"/>
                </a:ext>
              </a:extLst>
            </p:cNvPr>
            <p:cNvSpPr txBox="1"/>
            <p:nvPr/>
          </p:nvSpPr>
          <p:spPr>
            <a:xfrm>
              <a:off x="8243350" y="1392251"/>
              <a:ext cx="300143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Mesoporous Y zeolite catalysts using polymeric surfactant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AB1063-D19C-8F2C-1FEA-76467FDBA04C}"/>
              </a:ext>
            </a:extLst>
          </p:cNvPr>
          <p:cNvGrpSpPr/>
          <p:nvPr/>
        </p:nvGrpSpPr>
        <p:grpSpPr>
          <a:xfrm>
            <a:off x="4864387" y="3928192"/>
            <a:ext cx="2552700" cy="1958979"/>
            <a:chOff x="4913424" y="3880957"/>
            <a:chExt cx="2552700" cy="1958979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1F68EA7-2D2D-863A-78A0-F96C4217E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13" y="4684986"/>
              <a:ext cx="1922672" cy="115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9A630D-A014-DE18-7D9C-B3569AAC166E}"/>
                </a:ext>
              </a:extLst>
            </p:cNvPr>
            <p:cNvSpPr txBox="1"/>
            <p:nvPr/>
          </p:nvSpPr>
          <p:spPr>
            <a:xfrm>
              <a:off x="4913424" y="3880957"/>
              <a:ext cx="2552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Nafion aggregation in fuel-cell catalyst layers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8F3E51-04D2-2583-6339-F62E25B89498}"/>
              </a:ext>
            </a:extLst>
          </p:cNvPr>
          <p:cNvGrpSpPr/>
          <p:nvPr/>
        </p:nvGrpSpPr>
        <p:grpSpPr>
          <a:xfrm>
            <a:off x="901659" y="3878302"/>
            <a:ext cx="3124387" cy="2116683"/>
            <a:chOff x="1270757" y="3895127"/>
            <a:chExt cx="3124387" cy="2116682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108F3EEB-C9C7-E64C-F519-DB2DA8946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12" y="4513113"/>
              <a:ext cx="1570063" cy="149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303298-BB2B-7120-ECCD-A5270FA13D3B}"/>
                </a:ext>
              </a:extLst>
            </p:cNvPr>
            <p:cNvSpPr txBox="1"/>
            <p:nvPr/>
          </p:nvSpPr>
          <p:spPr>
            <a:xfrm>
              <a:off x="1270757" y="3895127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latin typeface="Lucida Bright" panose="02040602050505020304" pitchFamily="18" charset="0"/>
                </a:rPr>
                <a:t>Biocorona</a:t>
              </a:r>
              <a:r>
                <a:rPr lang="en-US" sz="1400" dirty="0">
                  <a:latin typeface="Lucida Bright" panose="02040602050505020304" pitchFamily="18" charset="0"/>
                </a:rPr>
                <a:t> formation on nanoparticle-based sensors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363753-E927-82BA-3D38-6B2809DE3091}"/>
              </a:ext>
            </a:extLst>
          </p:cNvPr>
          <p:cNvSpPr txBox="1"/>
          <p:nvPr/>
        </p:nvSpPr>
        <p:spPr>
          <a:xfrm>
            <a:off x="8467716" y="4702891"/>
            <a:ext cx="255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… and more</a:t>
            </a:r>
          </a:p>
        </p:txBody>
      </p:sp>
    </p:spTree>
    <p:extLst>
      <p:ext uri="{BB962C8B-B14F-4D97-AF65-F5344CB8AC3E}">
        <p14:creationId xmlns:p14="http://schemas.microsoft.com/office/powerpoint/2010/main" val="22164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22A4-3650-6BA7-0FF7-2E1F2F78C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F6D0-4300-6F79-0866-41424BF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F8A87-AD0A-D3E4-12FB-A6C8B00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94BAD-E14C-74C5-D187-A48FF84DB364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1C5262-6D6C-7790-7E72-803E19DADD69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594A80-7D42-04AF-D963-6F34DDD5C2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5D363E49-CFD5-E107-B4D9-84DDD81F65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716B0-7518-DEAC-378C-D43E33E1C9F8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12E34D-40CB-DE37-816A-6BA54D680693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4E5070-CB4F-05FA-E262-45859446DBB1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26668727-24B0-7EA9-6584-2ECD43124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E38FCD4E-1D43-1600-2882-A440CDB8D7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197BB8-ACDB-4440-3127-CFBD285E5061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1AF392-94B7-1EBC-35B7-E62572AF0138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CAE384-D509-CF24-2164-9120BA5290E1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73C1B9-13B7-29C2-8C79-AAD20B4DAF0F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845ED1-ABE1-8239-D06F-D2D23CBD752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490B1C-B2A3-90AD-6BA1-D7E45738C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DB4FA46-04D5-E835-9809-3F3508789CA9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0B8BEA-FA5B-CEED-86F1-B7CBEE7DDDD7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7BDF0D1-DF56-FD4F-AA62-8D7DD6A15A90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0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52107-0F4D-5BE0-6112-A45465E15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AFAE-F86B-A6FB-F83B-B768DED9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45D5C-058A-9B91-70DD-034E3281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D620D-7F7A-CA30-CE8B-964CFC9550E6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E4DCF1-BECC-20DF-D6B2-26B587848DF6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70CF583-BBC6-24B1-02F2-478D18A0FA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4A0F440C-626B-FAC8-CF72-471852758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C4EBB-B6F7-0A27-419A-5D601ED2BEF6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8CC22-4658-D73F-E7A2-AEF4E027D917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AF3DB3-0322-2492-34F8-DDA825B2BB90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BB30C357-91A9-545A-B919-B3BC98A64A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5D6DBF3-A18E-B2DF-D8DE-F0BCF6595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8C744E-8AB6-7A27-0300-A57E20355A7B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B26872-8141-7A84-FA14-E7433971895A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62856-FAA4-7F72-E785-C258DF8B4CF3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C81644-B511-3E55-B578-6D772920E1BB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91FBF9-EB56-E40B-CB4D-B177FD2E99D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DF289CD0-BE94-D088-BF80-D09647EAE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FAB5B7-020C-B97D-C476-AC7243E74FFA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D6636D-CE86-B235-F6F3-E237CA818F7D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58B757-EC31-0133-B907-44F2C536A6CD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42C3C02-D247-1F9B-2625-8EBDB8655E09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299E9-0E2D-F5DD-4A62-245C347714B5}"/>
              </a:ext>
            </a:extLst>
          </p:cNvPr>
          <p:cNvSpPr/>
          <p:nvPr/>
        </p:nvSpPr>
        <p:spPr>
          <a:xfrm>
            <a:off x="2929490" y="2522294"/>
            <a:ext cx="5932481" cy="2221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A228D-7F28-AEBE-9A90-A74C4A16C6AE}"/>
              </a:ext>
            </a:extLst>
          </p:cNvPr>
          <p:cNvSpPr txBox="1"/>
          <p:nvPr/>
        </p:nvSpPr>
        <p:spPr>
          <a:xfrm>
            <a:off x="3421353" y="2892752"/>
            <a:ext cx="50767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At the crux of rational design is, “how does the material look and how can I control it?”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“Look” : morphology and microstructure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“Control” : intermolecular interactions</a:t>
            </a:r>
            <a:endParaRPr lang="en-US" sz="1600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5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7FFAD-3923-8252-CE0E-03D319E2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90F5-433E-6F37-036D-57EEA975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 wealth of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have been explored theoretically over decades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C52A-D7B0-68D6-FF64-7C6FFC86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910A1-9B85-6416-5443-33ACB4FE2CDF}"/>
              </a:ext>
            </a:extLst>
          </p:cNvPr>
          <p:cNvSpPr txBox="1"/>
          <p:nvPr/>
        </p:nvSpPr>
        <p:spPr>
          <a:xfrm>
            <a:off x="203200" y="6338859"/>
            <a:ext cx="9112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de Gennes.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1980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13(5), 1069–1075. Zhulina, Singh, Balazs.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Journal of Chemical Physics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1998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108(3), 1175–1183. Carrillo, Dobrynin,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2009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25(22), 13158–13168. Tagliazucchi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2010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107(12), 5300–5305.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89CAAD-B66E-6689-9D06-9EAA5B8E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0" y="1931944"/>
            <a:ext cx="1942902" cy="20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7DDB213-6710-5FF2-5A7A-8B7A5D55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98" y="1828984"/>
            <a:ext cx="2415861" cy="217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B4B5D9-12EA-A1DE-BD27-5A2046801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01" y="1828984"/>
            <a:ext cx="1756882" cy="205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EEA8401F-7611-4898-95E2-94C41409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76" y="2156452"/>
            <a:ext cx="2470808" cy="18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187374-9D7A-224C-ACE7-5155F091636B}"/>
              </a:ext>
            </a:extLst>
          </p:cNvPr>
          <p:cNvGrpSpPr/>
          <p:nvPr/>
        </p:nvGrpSpPr>
        <p:grpSpPr>
          <a:xfrm>
            <a:off x="2934756" y="4580845"/>
            <a:ext cx="6229351" cy="1164999"/>
            <a:chOff x="2934756" y="4580845"/>
            <a:chExt cx="6229351" cy="1164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13BE2B-DDFA-7E51-49B1-2D648AFD21C1}"/>
                </a:ext>
              </a:extLst>
            </p:cNvPr>
            <p:cNvSpPr txBox="1"/>
            <p:nvPr/>
          </p:nvSpPr>
          <p:spPr>
            <a:xfrm>
              <a:off x="2934756" y="4580845"/>
              <a:ext cx="6229351" cy="116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But, corroboration between theories is limited. Rational design requires an understanding of morphologies’ relations to each other.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EE2C64-C25D-3CBE-BD76-A20E2AE1A722}"/>
                </a:ext>
              </a:extLst>
            </p:cNvPr>
            <p:cNvCxnSpPr>
              <a:cxnSpLocks/>
            </p:cNvCxnSpPr>
            <p:nvPr/>
          </p:nvCxnSpPr>
          <p:spPr>
            <a:xfrm>
              <a:off x="6706656" y="5717269"/>
              <a:ext cx="16562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8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F114-1555-4384-F868-EC35855A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31BE-568F-362B-5728-DDFA7B18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3770A-6E24-0D7C-9F18-0C68EADF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D7674-08A2-5333-6175-4BCB4031790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44864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lnSpc>
            <a:spcPct val="120000"/>
          </a:lnSpc>
          <a:defRPr sz="1400" dirty="0">
            <a:latin typeface="Lucida Bright" panose="02040602050505020304" pitchFamily="18" charset="0"/>
            <a:ea typeface="Lucida Grande" pitchFamily="2" charset="0"/>
            <a:cs typeface="Lucida Grande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1102</TotalTime>
  <Words>1435</Words>
  <Application>Microsoft Office PowerPoint</Application>
  <PresentationFormat>Widescreen</PresentationFormat>
  <Paragraphs>209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FreightSans Pro Semibold</vt:lpstr>
      <vt:lpstr>Lucida Bright</vt:lpstr>
      <vt:lpstr>Lucida Grande</vt:lpstr>
      <vt:lpstr>Lucida Grande</vt:lpstr>
      <vt:lpstr>Office Theme</vt:lpstr>
      <vt:lpstr>The theory of polyelectrolyte brushes and its application to intrinsically disordered proteins</vt:lpstr>
      <vt:lpstr>PowerPoint Presentation</vt:lpstr>
      <vt:lpstr>Outline</vt:lpstr>
      <vt:lpstr>Outline</vt:lpstr>
      <vt:lpstr>Polymers are everywhere—just look around you</vt:lpstr>
      <vt:lpstr>Polymers are everywhere—just look within you</vt:lpstr>
      <vt:lpstr>Polymers are everywhere—just look within you</vt:lpstr>
      <vt:lpstr>A wealth of PE brush morphologies      have been explored theoretically over decades</vt:lpstr>
      <vt:lpstr>Outline</vt:lpstr>
      <vt:lpstr>The physics of PE brushes boils down to three interactions</vt:lpstr>
      <vt:lpstr>The tool: self-consistent field theory (SCFT)</vt:lpstr>
      <vt:lpstr>The tool: self-consistent field theory (SCFT)</vt:lpstr>
      <vt:lpstr>Obtaining brush morphology and microstructure from SCFT</vt:lpstr>
      <vt:lpstr>Outline</vt:lpstr>
      <vt:lpstr>Competition between PE charge fraction and      hydrophobicity causes multilayered morphologies</vt:lpstr>
      <vt:lpstr>Competition between PE charge fraction and      hydrophobicity causes multilayered morphologies</vt:lpstr>
      <vt:lpstr>Multilayered PE brushes are composed of      separate subpopulations of chains</vt:lpstr>
      <vt:lpstr>Multilayer PE brush morphologies      are favorable at high grafting densities</vt:lpstr>
      <vt:lpstr>Outline</vt:lpstr>
      <vt:lpstr>Application of theory to biomacromolecules</vt:lpstr>
      <vt:lpstr>Theory provides microscopic mechanisms      for macroscopic changes</vt:lpstr>
      <vt:lpstr>Sequence—structure relationship can be probed      by informing experiments</vt:lpstr>
      <vt:lpstr>Theory provides the roles of each subunit      in multicomponent brushes</vt:lpstr>
      <vt:lpstr>Conclusions</vt:lpstr>
      <vt:lpstr>Acknowledgements</vt:lpstr>
      <vt:lpstr>PowerPoint Presentation</vt:lpstr>
      <vt:lpstr>Family</vt:lpstr>
      <vt:lpstr>…and of course,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40</cp:revision>
  <dcterms:created xsi:type="dcterms:W3CDTF">2022-03-28T18:43:16Z</dcterms:created>
  <dcterms:modified xsi:type="dcterms:W3CDTF">2025-03-12T00:04:01Z</dcterms:modified>
</cp:coreProperties>
</file>